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 id="2147483706" r:id="rId3"/>
  </p:sldMasterIdLst>
  <p:notesMasterIdLst>
    <p:notesMasterId r:id="rId46"/>
  </p:notesMasterIdLst>
  <p:sldIdLst>
    <p:sldId id="742" r:id="rId4"/>
    <p:sldId id="746" r:id="rId5"/>
    <p:sldId id="855" r:id="rId6"/>
    <p:sldId id="744" r:id="rId7"/>
    <p:sldId id="798" r:id="rId8"/>
    <p:sldId id="745" r:id="rId9"/>
    <p:sldId id="861" r:id="rId10"/>
    <p:sldId id="894" r:id="rId11"/>
    <p:sldId id="862" r:id="rId12"/>
    <p:sldId id="856" r:id="rId13"/>
    <p:sldId id="880" r:id="rId14"/>
    <p:sldId id="885" r:id="rId15"/>
    <p:sldId id="900" r:id="rId16"/>
    <p:sldId id="886" r:id="rId17"/>
    <p:sldId id="929" r:id="rId18"/>
    <p:sldId id="930" r:id="rId19"/>
    <p:sldId id="896" r:id="rId20"/>
    <p:sldId id="897" r:id="rId21"/>
    <p:sldId id="898" r:id="rId22"/>
    <p:sldId id="899" r:id="rId23"/>
    <p:sldId id="759" r:id="rId24"/>
    <p:sldId id="776" r:id="rId25"/>
    <p:sldId id="857" r:id="rId26"/>
    <p:sldId id="892" r:id="rId27"/>
    <p:sldId id="911" r:id="rId28"/>
    <p:sldId id="912" r:id="rId29"/>
    <p:sldId id="913" r:id="rId30"/>
    <p:sldId id="914" r:id="rId31"/>
    <p:sldId id="931" r:id="rId32"/>
    <p:sldId id="915" r:id="rId33"/>
    <p:sldId id="919" r:id="rId34"/>
    <p:sldId id="920" r:id="rId35"/>
    <p:sldId id="921" r:id="rId36"/>
    <p:sldId id="926" r:id="rId37"/>
    <p:sldId id="925" r:id="rId38"/>
    <p:sldId id="858" r:id="rId39"/>
    <p:sldId id="792" r:id="rId40"/>
    <p:sldId id="859" r:id="rId41"/>
    <p:sldId id="732" r:id="rId42"/>
    <p:sldId id="784" r:id="rId43"/>
    <p:sldId id="795" r:id="rId44"/>
    <p:sldId id="747" r:id="rId45"/>
  </p:sldIdLst>
  <p:sldSz cx="9144000" cy="6858000" type="screen4x3"/>
  <p:notesSz cx="6797675" cy="9874250"/>
  <p:defaultTextStyle>
    <a:defPPr>
      <a:defRPr lang="zh-CN"/>
    </a:defPPr>
    <a:lvl1pPr algn="ctr" rtl="0" fontAlgn="base">
      <a:spcBef>
        <a:spcPct val="0"/>
      </a:spcBef>
      <a:spcAft>
        <a:spcPct val="0"/>
      </a:spcAft>
      <a:defRPr kern="1200">
        <a:solidFill>
          <a:schemeClr val="tx1"/>
        </a:solidFill>
        <a:latin typeface="Calibri" pitchFamily="34" charset="0"/>
        <a:ea typeface="宋体" charset="-122"/>
        <a:cs typeface="+mn-cs"/>
      </a:defRPr>
    </a:lvl1pPr>
    <a:lvl2pPr marL="457200" algn="ctr" rtl="0" fontAlgn="base">
      <a:spcBef>
        <a:spcPct val="0"/>
      </a:spcBef>
      <a:spcAft>
        <a:spcPct val="0"/>
      </a:spcAft>
      <a:defRPr kern="1200">
        <a:solidFill>
          <a:schemeClr val="tx1"/>
        </a:solidFill>
        <a:latin typeface="Calibri" pitchFamily="34" charset="0"/>
        <a:ea typeface="宋体" charset="-122"/>
        <a:cs typeface="+mn-cs"/>
      </a:defRPr>
    </a:lvl2pPr>
    <a:lvl3pPr marL="914400" algn="ctr" rtl="0" fontAlgn="base">
      <a:spcBef>
        <a:spcPct val="0"/>
      </a:spcBef>
      <a:spcAft>
        <a:spcPct val="0"/>
      </a:spcAft>
      <a:defRPr kern="1200">
        <a:solidFill>
          <a:schemeClr val="tx1"/>
        </a:solidFill>
        <a:latin typeface="Calibri" pitchFamily="34" charset="0"/>
        <a:ea typeface="宋体" charset="-122"/>
        <a:cs typeface="+mn-cs"/>
      </a:defRPr>
    </a:lvl3pPr>
    <a:lvl4pPr marL="1371600" algn="ctr" rtl="0" fontAlgn="base">
      <a:spcBef>
        <a:spcPct val="0"/>
      </a:spcBef>
      <a:spcAft>
        <a:spcPct val="0"/>
      </a:spcAft>
      <a:defRPr kern="1200">
        <a:solidFill>
          <a:schemeClr val="tx1"/>
        </a:solidFill>
        <a:latin typeface="Calibri" pitchFamily="34" charset="0"/>
        <a:ea typeface="宋体" charset="-122"/>
        <a:cs typeface="+mn-cs"/>
      </a:defRPr>
    </a:lvl4pPr>
    <a:lvl5pPr marL="1828800" algn="ctr"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EDF3"/>
    <a:srgbClr val="FFFFFF"/>
    <a:srgbClr val="2E64DE"/>
    <a:srgbClr val="92B1D6"/>
    <a:srgbClr val="009900"/>
    <a:srgbClr val="1830A8"/>
    <a:srgbClr val="FFFF00"/>
    <a:srgbClr val="FF0000"/>
    <a:srgbClr val="3C73E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72174" autoAdjust="0"/>
  </p:normalViewPr>
  <p:slideViewPr>
    <p:cSldViewPr>
      <p:cViewPr>
        <p:scale>
          <a:sx n="60" d="100"/>
          <a:sy n="60" d="100"/>
        </p:scale>
        <p:origin x="-14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08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A42A759-81EB-4DF5-B666-CD3815B5C035}" type="datetimeFigureOut">
              <a:rPr lang="zh-CN" altLang="en-US"/>
              <a:pPr>
                <a:defRPr/>
              </a:pPr>
              <a:t>2014/6/24</a:t>
            </a:fld>
            <a:endParaRPr lang="zh-CN" altLang="en-US"/>
          </a:p>
        </p:txBody>
      </p:sp>
      <p:sp>
        <p:nvSpPr>
          <p:cNvPr id="4" name="幻灯片图像占位符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B9BD2E72-F825-4B59-A4D3-713EC4FC6762}" type="slidenum">
              <a:rPr lang="zh-CN" altLang="en-US"/>
              <a:pPr>
                <a:defRPr/>
              </a:pPr>
              <a:t>‹#›</a:t>
            </a:fld>
            <a:endParaRPr lang="zh-CN" altLang="en-US"/>
          </a:p>
        </p:txBody>
      </p:sp>
    </p:spTree>
    <p:extLst>
      <p:ext uri="{BB962C8B-B14F-4D97-AF65-F5344CB8AC3E}">
        <p14:creationId xmlns:p14="http://schemas.microsoft.com/office/powerpoint/2010/main" val="2156313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Management" TargetMode="External"/><Relationship Id="rId7" Type="http://schemas.openxmlformats.org/officeDocument/2006/relationships/hyperlink" Target="http://en.wikipedia.org/wiki/Security"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Transportation" TargetMode="External"/><Relationship Id="rId5" Type="http://schemas.openxmlformats.org/officeDocument/2006/relationships/hyperlink" Target="http://en.wikipedia.org/wiki/Production_(economics)" TargetMode="External"/><Relationship Id="rId4" Type="http://schemas.openxmlformats.org/officeDocument/2006/relationships/hyperlink" Target="http://en.wikipedia.org/wiki/Materials_managemen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It is very hard to define the </a:t>
            </a:r>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cities and Intelligent Communities </a:t>
            </a:r>
          </a:p>
          <a:p>
            <a:endParaRPr lang="en-US" sz="1200" b="0" i="0" kern="1200" dirty="0" smtClean="0">
              <a:solidFill>
                <a:schemeClr val="tx1"/>
              </a:solidFill>
              <a:latin typeface="+mn-lt"/>
              <a:ea typeface="+mn-ea"/>
              <a:cs typeface="+mn-cs"/>
            </a:endParaRPr>
          </a:p>
          <a:p>
            <a:endParaRPr lang="en-US" dirty="0" smtClean="0"/>
          </a:p>
          <a:p>
            <a:endParaRPr lang="en-US" dirty="0" smtClean="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2">
                    <a:lumMod val="50000"/>
                  </a:schemeClr>
                </a:solidFill>
                <a:ea typeface="宋体" pitchFamily="2" charset="-122"/>
              </a:rPr>
              <a:t>The urbanization in</a:t>
            </a:r>
            <a:r>
              <a:rPr lang="en-US" altLang="zh-CN" sz="1200" baseline="0" dirty="0" smtClean="0">
                <a:solidFill>
                  <a:schemeClr val="tx2">
                    <a:lumMod val="50000"/>
                  </a:schemeClr>
                </a:solidFill>
                <a:ea typeface="宋体" pitchFamily="2" charset="-122"/>
              </a:rPr>
              <a:t> </a:t>
            </a:r>
            <a:r>
              <a:rPr lang="en-US" altLang="zh-CN" sz="1200" dirty="0" smtClean="0">
                <a:solidFill>
                  <a:schemeClr val="tx2">
                    <a:lumMod val="50000"/>
                  </a:schemeClr>
                </a:solidFill>
                <a:ea typeface="宋体" pitchFamily="2" charset="-122"/>
              </a:rPr>
              <a:t>China is currently undergoing</a:t>
            </a:r>
            <a:r>
              <a:rPr lang="en-US" altLang="zh-CN" sz="1200" baseline="0" dirty="0" smtClean="0">
                <a:solidFill>
                  <a:schemeClr val="tx2">
                    <a:lumMod val="50000"/>
                  </a:schemeClr>
                </a:solidFill>
                <a:ea typeface="宋体" pitchFamily="2" charset="-122"/>
              </a:rPr>
              <a:t> </a:t>
            </a:r>
            <a:r>
              <a:rPr lang="en-US" sz="1200" b="0" i="0" kern="1200" dirty="0" smtClean="0">
                <a:solidFill>
                  <a:schemeClr val="tx1"/>
                </a:solidFill>
                <a:latin typeface="+mn-lt"/>
                <a:ea typeface="+mn-ea"/>
                <a:cs typeface="+mn-cs"/>
              </a:rPr>
              <a:t>rapid development</a:t>
            </a:r>
            <a:r>
              <a:rPr lang="en-US" altLang="zh-CN" sz="1200" dirty="0" smtClean="0">
                <a:solidFill>
                  <a:schemeClr val="tx2">
                    <a:lumMod val="50000"/>
                  </a:schemeClr>
                </a:solidFill>
                <a:ea typeface="宋体" pitchFamily="2" charset="-122"/>
              </a:rPr>
              <a:t>. In the next two decades, an additional 350 million people, which is the entire US population, will move to an urban environment, bringing the total urban population in China close to one billion. It is estimated 660 new cities and 2,200 new towns will be built. This urbanization poses extraordinary challenges not to only to China, but also to the world. </a:t>
            </a:r>
            <a:endParaRPr lang="en-US" altLang="zh-CN" sz="1200" dirty="0" smtClean="0">
              <a:solidFill>
                <a:schemeClr val="tx2">
                  <a:lumMod val="50000"/>
                </a:schemeClr>
              </a:solidFill>
              <a:ea typeface="宋体" pitchFamily="2" charset="-122"/>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At</a:t>
            </a:r>
            <a:r>
              <a:rPr lang="en-US" sz="1200" b="0" i="0" kern="1200" dirty="0" smtClean="0">
                <a:solidFill>
                  <a:schemeClr val="tx1"/>
                </a:solidFill>
                <a:latin typeface="+mn-lt"/>
                <a:ea typeface="+mn-ea"/>
                <a:cs typeface="+mn-cs"/>
              </a:rPr>
              <a:t> </a:t>
            </a:r>
            <a:r>
              <a:rPr lang="en-US" dirty="0" smtClean="0"/>
              <a:t>present</a:t>
            </a:r>
            <a:r>
              <a:rPr lang="en-US" sz="1200" b="0" i="0" kern="1200" dirty="0" smtClean="0">
                <a:solidFill>
                  <a:schemeClr val="tx1"/>
                </a:solidFill>
                <a:latin typeface="+mn-lt"/>
                <a:ea typeface="+mn-ea"/>
                <a:cs typeface="+mn-cs"/>
              </a:rPr>
              <a:t>, </a:t>
            </a:r>
            <a:r>
              <a:rPr lang="en-US" dirty="0" smtClean="0"/>
              <a:t>the</a:t>
            </a:r>
            <a:r>
              <a:rPr lang="en-US" sz="1200" b="0" i="0" kern="1200" dirty="0" smtClean="0">
                <a:solidFill>
                  <a:schemeClr val="tx1"/>
                </a:solidFill>
                <a:latin typeface="+mn-lt"/>
                <a:ea typeface="+mn-ea"/>
                <a:cs typeface="+mn-cs"/>
              </a:rPr>
              <a:t> </a:t>
            </a:r>
            <a:r>
              <a:rPr lang="en-US" dirty="0" smtClean="0"/>
              <a:t>proportion</a:t>
            </a:r>
            <a:r>
              <a:rPr lang="en-US" sz="1200" b="0" i="0" kern="1200" dirty="0" smtClean="0">
                <a:solidFill>
                  <a:schemeClr val="tx1"/>
                </a:solidFill>
                <a:latin typeface="+mn-lt"/>
                <a:ea typeface="+mn-ea"/>
                <a:cs typeface="+mn-cs"/>
              </a:rPr>
              <a:t> </a:t>
            </a:r>
            <a:r>
              <a:rPr lang="en-US" dirty="0" smtClean="0"/>
              <a:t>of</a:t>
            </a:r>
            <a:r>
              <a:rPr lang="en-US" sz="1200" b="0" i="0" kern="1200" dirty="0" smtClean="0">
                <a:solidFill>
                  <a:schemeClr val="tx1"/>
                </a:solidFill>
                <a:latin typeface="+mn-lt"/>
                <a:ea typeface="+mn-ea"/>
                <a:cs typeface="+mn-cs"/>
              </a:rPr>
              <a:t> </a:t>
            </a:r>
            <a:r>
              <a:rPr lang="en-US" dirty="0" smtClean="0"/>
              <a:t>permanent</a:t>
            </a:r>
            <a:r>
              <a:rPr lang="en-US" sz="1200" b="0" i="0" kern="1200" dirty="0" smtClean="0">
                <a:solidFill>
                  <a:schemeClr val="tx1"/>
                </a:solidFill>
                <a:latin typeface="+mn-lt"/>
                <a:ea typeface="+mn-ea"/>
                <a:cs typeface="+mn-cs"/>
              </a:rPr>
              <a:t> </a:t>
            </a:r>
            <a:r>
              <a:rPr lang="en-US" dirty="0" smtClean="0"/>
              <a:t>urban</a:t>
            </a:r>
            <a:r>
              <a:rPr lang="en-US" sz="1200" b="0" i="0" kern="1200" dirty="0" smtClean="0">
                <a:solidFill>
                  <a:schemeClr val="tx1"/>
                </a:solidFill>
                <a:latin typeface="+mn-lt"/>
                <a:ea typeface="+mn-ea"/>
                <a:cs typeface="+mn-cs"/>
              </a:rPr>
              <a:t> </a:t>
            </a:r>
            <a:r>
              <a:rPr lang="en-US" dirty="0" smtClean="0"/>
              <a:t>residents</a:t>
            </a:r>
            <a:r>
              <a:rPr lang="en-US" sz="1200" b="0" i="0" kern="1200" dirty="0" smtClean="0">
                <a:solidFill>
                  <a:schemeClr val="tx1"/>
                </a:solidFill>
                <a:latin typeface="+mn-lt"/>
                <a:ea typeface="+mn-ea"/>
                <a:cs typeface="+mn-cs"/>
              </a:rPr>
              <a:t> </a:t>
            </a:r>
            <a:r>
              <a:rPr lang="en-US" dirty="0" smtClean="0"/>
              <a:t>to China</a:t>
            </a:r>
            <a:r>
              <a:rPr lang="en-US" sz="1200" b="0" i="0" kern="1200" dirty="0" smtClean="0">
                <a:solidFill>
                  <a:schemeClr val="tx1"/>
                </a:solidFill>
                <a:latin typeface="+mn-lt"/>
                <a:ea typeface="+mn-ea"/>
                <a:cs typeface="+mn-cs"/>
              </a:rPr>
              <a:t>'</a:t>
            </a:r>
            <a:r>
              <a:rPr lang="en-US" dirty="0" smtClean="0"/>
              <a:t>s</a:t>
            </a:r>
            <a:r>
              <a:rPr lang="en-US" sz="1200" b="0" i="0" kern="1200" dirty="0" smtClean="0">
                <a:solidFill>
                  <a:schemeClr val="tx1"/>
                </a:solidFill>
                <a:latin typeface="+mn-lt"/>
                <a:ea typeface="+mn-ea"/>
                <a:cs typeface="+mn-cs"/>
              </a:rPr>
              <a:t> </a:t>
            </a:r>
            <a:r>
              <a:rPr lang="en-US" dirty="0" smtClean="0"/>
              <a:t>total</a:t>
            </a:r>
            <a:r>
              <a:rPr lang="en-US" sz="1200" b="0" i="0" kern="1200" dirty="0" smtClean="0">
                <a:solidFill>
                  <a:schemeClr val="tx1"/>
                </a:solidFill>
                <a:latin typeface="+mn-lt"/>
                <a:ea typeface="+mn-ea"/>
                <a:cs typeface="+mn-cs"/>
              </a:rPr>
              <a:t> </a:t>
            </a:r>
            <a:r>
              <a:rPr lang="en-US" dirty="0" smtClean="0"/>
              <a:t>population</a:t>
            </a:r>
            <a:r>
              <a:rPr lang="en-US" sz="1200" b="0" i="0" kern="1200" dirty="0" smtClean="0">
                <a:solidFill>
                  <a:schemeClr val="tx1"/>
                </a:solidFill>
                <a:latin typeface="+mn-lt"/>
                <a:ea typeface="+mn-ea"/>
                <a:cs typeface="+mn-cs"/>
              </a:rPr>
              <a:t> </a:t>
            </a:r>
            <a:r>
              <a:rPr lang="en-US" dirty="0" smtClean="0"/>
              <a:t>stands</a:t>
            </a:r>
            <a:r>
              <a:rPr lang="en-US" sz="1200" b="0" i="0" kern="1200" dirty="0" smtClean="0">
                <a:solidFill>
                  <a:schemeClr val="tx1"/>
                </a:solidFill>
                <a:latin typeface="+mn-lt"/>
                <a:ea typeface="+mn-ea"/>
                <a:cs typeface="+mn-cs"/>
              </a:rPr>
              <a:t> </a:t>
            </a:r>
            <a:r>
              <a:rPr lang="en-US" dirty="0" smtClean="0"/>
              <a:t>at</a:t>
            </a:r>
            <a:r>
              <a:rPr lang="en-US" sz="1200" b="0" i="0" kern="1200" dirty="0" smtClean="0">
                <a:solidFill>
                  <a:schemeClr val="tx1"/>
                </a:solidFill>
                <a:latin typeface="+mn-lt"/>
                <a:ea typeface="+mn-ea"/>
                <a:cs typeface="+mn-cs"/>
              </a:rPr>
              <a:t> 53.7 </a:t>
            </a:r>
            <a:r>
              <a:rPr lang="en-US" dirty="0" smtClean="0"/>
              <a:t>percent</a:t>
            </a:r>
            <a:r>
              <a:rPr lang="en-US" sz="1200" b="0" i="0" kern="1200" dirty="0" smtClean="0">
                <a:solidFill>
                  <a:schemeClr val="tx1"/>
                </a:solidFill>
                <a:latin typeface="+mn-lt"/>
                <a:ea typeface="+mn-ea"/>
                <a:cs typeface="+mn-cs"/>
              </a:rPr>
              <a:t>, </a:t>
            </a:r>
            <a:r>
              <a:rPr lang="en-US" dirty="0" err="1" smtClean="0"/>
              <a:t>lowerthan</a:t>
            </a:r>
            <a:r>
              <a:rPr lang="en-US" sz="1200" b="0" i="0" kern="1200" dirty="0" smtClean="0">
                <a:solidFill>
                  <a:schemeClr val="tx1"/>
                </a:solidFill>
                <a:latin typeface="+mn-lt"/>
                <a:ea typeface="+mn-ea"/>
                <a:cs typeface="+mn-cs"/>
              </a:rPr>
              <a:t> </a:t>
            </a:r>
            <a:r>
              <a:rPr lang="en-US" dirty="0" smtClean="0"/>
              <a:t>developed</a:t>
            </a:r>
            <a:r>
              <a:rPr lang="en-US" sz="1200" b="0" i="0" kern="1200" dirty="0" smtClean="0">
                <a:solidFill>
                  <a:schemeClr val="tx1"/>
                </a:solidFill>
                <a:latin typeface="+mn-lt"/>
                <a:ea typeface="+mn-ea"/>
                <a:cs typeface="+mn-cs"/>
              </a:rPr>
              <a:t> </a:t>
            </a:r>
            <a:r>
              <a:rPr lang="en-US" dirty="0" smtClean="0"/>
              <a:t>nations</a:t>
            </a:r>
            <a:r>
              <a:rPr lang="en-US" sz="1200" b="0" i="0" kern="1200" dirty="0" smtClean="0">
                <a:solidFill>
                  <a:schemeClr val="tx1"/>
                </a:solidFill>
                <a:latin typeface="+mn-lt"/>
                <a:ea typeface="+mn-ea"/>
                <a:cs typeface="+mn-cs"/>
              </a:rPr>
              <a:t>' </a:t>
            </a:r>
            <a:r>
              <a:rPr lang="en-US" dirty="0" smtClean="0"/>
              <a:t>average</a:t>
            </a:r>
            <a:r>
              <a:rPr lang="en-US" sz="1200" b="0" i="0" kern="1200" dirty="0" smtClean="0">
                <a:solidFill>
                  <a:schemeClr val="tx1"/>
                </a:solidFill>
                <a:latin typeface="+mn-lt"/>
                <a:ea typeface="+mn-ea"/>
                <a:cs typeface="+mn-cs"/>
              </a:rPr>
              <a:t> </a:t>
            </a:r>
            <a:r>
              <a:rPr lang="en-US" dirty="0" smtClean="0"/>
              <a:t>of</a:t>
            </a:r>
            <a:r>
              <a:rPr lang="en-US" sz="1200" b="0" i="0" kern="1200" dirty="0" smtClean="0">
                <a:solidFill>
                  <a:schemeClr val="tx1"/>
                </a:solidFill>
                <a:latin typeface="+mn-lt"/>
                <a:ea typeface="+mn-ea"/>
                <a:cs typeface="+mn-cs"/>
              </a:rPr>
              <a:t> 80 </a:t>
            </a:r>
            <a:r>
              <a:rPr lang="en-US" dirty="0" smtClean="0"/>
              <a:t>percent</a:t>
            </a:r>
            <a:r>
              <a:rPr lang="en-US" sz="1200" b="0" i="0" kern="1200" dirty="0" smtClean="0">
                <a:solidFill>
                  <a:schemeClr val="tx1"/>
                </a:solidFill>
                <a:latin typeface="+mn-lt"/>
                <a:ea typeface="+mn-ea"/>
                <a:cs typeface="+mn-cs"/>
              </a:rPr>
              <a:t>, </a:t>
            </a:r>
            <a:r>
              <a:rPr lang="en-US" dirty="0" smtClean="0"/>
              <a:t>and</a:t>
            </a:r>
            <a:r>
              <a:rPr lang="en-US" sz="1200" b="0" i="0" kern="1200" dirty="0" smtClean="0">
                <a:solidFill>
                  <a:schemeClr val="tx1"/>
                </a:solidFill>
                <a:latin typeface="+mn-lt"/>
                <a:ea typeface="+mn-ea"/>
                <a:cs typeface="+mn-cs"/>
              </a:rPr>
              <a:t> 60</a:t>
            </a:r>
            <a:r>
              <a:rPr lang="en-US" dirty="0" smtClean="0"/>
              <a:t>percent</a:t>
            </a:r>
            <a:r>
              <a:rPr lang="en-US" sz="1200" b="0" i="0" kern="1200" dirty="0" smtClean="0">
                <a:solidFill>
                  <a:schemeClr val="tx1"/>
                </a:solidFill>
                <a:latin typeface="+mn-lt"/>
                <a:ea typeface="+mn-ea"/>
                <a:cs typeface="+mn-cs"/>
              </a:rPr>
              <a:t> </a:t>
            </a:r>
            <a:r>
              <a:rPr lang="en-US" dirty="0" smtClean="0"/>
              <a:t>for</a:t>
            </a:r>
            <a:r>
              <a:rPr lang="en-US" sz="1200" b="0" i="0" kern="1200" dirty="0" smtClean="0">
                <a:solidFill>
                  <a:schemeClr val="tx1"/>
                </a:solidFill>
                <a:latin typeface="+mn-lt"/>
                <a:ea typeface="+mn-ea"/>
                <a:cs typeface="+mn-cs"/>
              </a:rPr>
              <a:t> </a:t>
            </a:r>
            <a:r>
              <a:rPr lang="en-US" dirty="0" smtClean="0"/>
              <a:t>developing</a:t>
            </a:r>
            <a:r>
              <a:rPr lang="en-US" sz="1200" b="0" i="0" kern="1200" dirty="0" smtClean="0">
                <a:solidFill>
                  <a:schemeClr val="tx1"/>
                </a:solidFill>
                <a:latin typeface="+mn-lt"/>
                <a:ea typeface="+mn-ea"/>
                <a:cs typeface="+mn-cs"/>
              </a:rPr>
              <a:t> </a:t>
            </a:r>
            <a:r>
              <a:rPr lang="en-US" dirty="0" smtClean="0"/>
              <a:t>countries</a:t>
            </a:r>
            <a:r>
              <a:rPr lang="en-US" sz="1200" b="0" i="0" kern="1200" dirty="0" smtClean="0">
                <a:solidFill>
                  <a:schemeClr val="tx1"/>
                </a:solidFill>
                <a:latin typeface="+mn-lt"/>
                <a:ea typeface="+mn-ea"/>
                <a:cs typeface="+mn-cs"/>
              </a:rPr>
              <a:t> </a:t>
            </a:r>
            <a:r>
              <a:rPr lang="en-US" dirty="0" smtClean="0"/>
              <a:t>with</a:t>
            </a:r>
            <a:r>
              <a:rPr lang="en-US" sz="1200" b="0" i="0" kern="1200" dirty="0" smtClean="0">
                <a:solidFill>
                  <a:schemeClr val="tx1"/>
                </a:solidFill>
                <a:latin typeface="+mn-lt"/>
                <a:ea typeface="+mn-ea"/>
                <a:cs typeface="+mn-cs"/>
              </a:rPr>
              <a:t> </a:t>
            </a:r>
            <a:r>
              <a:rPr lang="en-US" dirty="0" smtClean="0"/>
              <a:t>similar</a:t>
            </a:r>
            <a:r>
              <a:rPr lang="en-US" sz="1200" b="0" i="0" kern="1200" dirty="0" smtClean="0">
                <a:solidFill>
                  <a:schemeClr val="tx1"/>
                </a:solidFill>
                <a:latin typeface="+mn-lt"/>
                <a:ea typeface="+mn-ea"/>
                <a:cs typeface="+mn-cs"/>
              </a:rPr>
              <a:t> </a:t>
            </a:r>
            <a:r>
              <a:rPr lang="en-US" dirty="0" smtClean="0"/>
              <a:t>per</a:t>
            </a:r>
            <a:r>
              <a:rPr lang="en-US" sz="1200" b="0" i="0" kern="1200" dirty="0" smtClean="0">
                <a:solidFill>
                  <a:schemeClr val="tx1"/>
                </a:solidFill>
                <a:latin typeface="+mn-lt"/>
                <a:ea typeface="+mn-ea"/>
                <a:cs typeface="+mn-cs"/>
              </a:rPr>
              <a:t> </a:t>
            </a:r>
            <a:r>
              <a:rPr lang="en-US" dirty="0" err="1" smtClean="0"/>
              <a:t>capitaincome</a:t>
            </a:r>
            <a:r>
              <a:rPr lang="en-US" sz="1200" b="0" i="0" kern="1200" dirty="0" smtClean="0">
                <a:solidFill>
                  <a:schemeClr val="tx1"/>
                </a:solidFill>
                <a:latin typeface="+mn-lt"/>
                <a:ea typeface="+mn-ea"/>
                <a:cs typeface="+mn-cs"/>
              </a:rPr>
              <a:t> </a:t>
            </a:r>
            <a:r>
              <a:rPr lang="en-US" dirty="0" smtClean="0"/>
              <a:t>levels</a:t>
            </a:r>
            <a:r>
              <a:rPr lang="en-US" sz="1200" b="0" i="0" kern="1200" dirty="0" smtClean="0">
                <a:solidFill>
                  <a:schemeClr val="tx1"/>
                </a:solidFill>
                <a:latin typeface="+mn-lt"/>
                <a:ea typeface="+mn-ea"/>
                <a:cs typeface="+mn-cs"/>
              </a:rPr>
              <a:t> </a:t>
            </a:r>
            <a:r>
              <a:rPr lang="en-US" dirty="0" smtClean="0"/>
              <a:t>as</a:t>
            </a:r>
            <a:r>
              <a:rPr lang="en-US" sz="1200" b="0" i="0" kern="1200" dirty="0" smtClean="0">
                <a:solidFill>
                  <a:schemeClr val="tx1"/>
                </a:solidFill>
                <a:latin typeface="+mn-lt"/>
                <a:ea typeface="+mn-ea"/>
                <a:cs typeface="+mn-cs"/>
              </a:rPr>
              <a:t> </a:t>
            </a:r>
            <a:r>
              <a:rPr lang="en-US" dirty="0" smtClean="0"/>
              <a:t>China</a:t>
            </a:r>
            <a:r>
              <a:rPr lang="en-US" sz="1200" b="0" i="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E8860B9-B2F6-4A4F-AB11-B8515687FD55}" type="slidenum">
              <a:rPr lang="en-US" smtClean="0"/>
              <a:pPr/>
              <a:t>11</a:t>
            </a:fld>
            <a:endParaRPr lang="en-US"/>
          </a:p>
        </p:txBody>
      </p:sp>
    </p:spTree>
    <p:extLst>
      <p:ext uri="{BB962C8B-B14F-4D97-AF65-F5344CB8AC3E}">
        <p14:creationId xmlns:p14="http://schemas.microsoft.com/office/powerpoint/2010/main" val="360912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What does new urbanization mean and what are the implications to businesses and individuals?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China </a:t>
            </a:r>
            <a:r>
              <a:rPr lang="en-US" altLang="zh-CN" baseline="0" dirty="0" smtClean="0"/>
              <a:t>has a strategy to develop Smart Cities and urban areas for the year 2011-2015.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smtClean="0">
                <a:solidFill>
                  <a:schemeClr val="tx2"/>
                </a:solidFill>
                <a:latin typeface="Georgia" pitchFamily="18" charset="0"/>
              </a:rPr>
              <a:t>As outlined in our country’s </a:t>
            </a:r>
            <a:r>
              <a:rPr lang="en-US" sz="1200" b="0" i="0" kern="1200" dirty="0" smtClean="0">
                <a:solidFill>
                  <a:schemeClr val="tx1"/>
                </a:solidFill>
                <a:latin typeface="+mn-lt"/>
                <a:ea typeface="+mn-ea"/>
                <a:cs typeface="+mn-cs"/>
              </a:rPr>
              <a:t>“</a:t>
            </a:r>
            <a:r>
              <a:rPr lang="en-US" altLang="zh-CN" sz="1200" b="1" dirty="0" smtClean="0">
                <a:solidFill>
                  <a:srgbClr val="1F497D"/>
                </a:solidFill>
                <a:latin typeface="Georgia" pitchFamily="18" charset="0"/>
              </a:rPr>
              <a:t>12th Five Year (2011-2015) RE Plan </a:t>
            </a:r>
            <a:r>
              <a:rPr lang="en-US" sz="1200" b="0" i="0" kern="1200" dirty="0" smtClean="0">
                <a:solidFill>
                  <a:schemeClr val="tx1"/>
                </a:solidFill>
                <a:latin typeface="+mn-lt"/>
                <a:ea typeface="+mn-ea"/>
                <a:cs typeface="+mn-cs"/>
              </a:rPr>
              <a:t>”which</a:t>
            </a:r>
            <a:r>
              <a:rPr lang="en-US" sz="1200" b="0" i="0" kern="1200" baseline="0" dirty="0" smtClean="0">
                <a:solidFill>
                  <a:schemeClr val="tx1"/>
                </a:solidFill>
                <a:latin typeface="+mn-lt"/>
                <a:ea typeface="+mn-ea"/>
                <a:cs typeface="+mn-cs"/>
              </a:rPr>
              <a:t> is issued by</a:t>
            </a:r>
            <a:r>
              <a:rPr lang="en-US" sz="1200" b="0" i="0" kern="1200" dirty="0" smtClean="0">
                <a:solidFill>
                  <a:schemeClr val="tx1"/>
                </a:solidFill>
                <a:latin typeface="+mn-lt"/>
                <a:ea typeface="+mn-ea"/>
                <a:cs typeface="+mn-cs"/>
              </a:rPr>
              <a:t> NEA (</a:t>
            </a:r>
            <a:r>
              <a:rPr lang="en-US" altLang="zh-CN" sz="1200" b="1" dirty="0" smtClean="0">
                <a:solidFill>
                  <a:schemeClr val="tx2"/>
                </a:solidFill>
                <a:latin typeface="Georgia" pitchFamily="18" charset="0"/>
              </a:rPr>
              <a:t>The National Energy Administration </a:t>
            </a:r>
            <a:r>
              <a:rPr lang="en-US" sz="1200" b="0" i="0" kern="1200" dirty="0" smtClean="0">
                <a:solidFill>
                  <a:schemeClr val="tx1"/>
                </a:solidFill>
                <a:latin typeface="+mn-lt"/>
                <a:ea typeface="+mn-ea"/>
                <a:cs typeface="+mn-cs"/>
              </a:rPr>
              <a:t>), new energy </a:t>
            </a:r>
            <a:r>
              <a:rPr lang="en-US" sz="1200" b="0" i="0" kern="1200" baseline="0" dirty="0" smtClean="0">
                <a:solidFill>
                  <a:schemeClr val="tx1"/>
                </a:solidFill>
                <a:latin typeface="+mn-lt"/>
                <a:ea typeface="+mn-ea"/>
                <a:cs typeface="+mn-cs"/>
              </a:rPr>
              <a:t>city</a:t>
            </a:r>
            <a:r>
              <a:rPr lang="en-US" sz="1200" b="0" i="0" kern="1200" dirty="0" smtClean="0">
                <a:solidFill>
                  <a:schemeClr val="tx1"/>
                </a:solidFill>
                <a:latin typeface="+mn-lt"/>
                <a:ea typeface="+mn-ea"/>
                <a:cs typeface="+mn-cs"/>
              </a:rPr>
              <a:t> was included in the priority </a:t>
            </a:r>
            <a:r>
              <a:rPr lang="en-US" sz="1200" b="0" i="0" kern="1200" dirty="0" err="1" smtClean="0">
                <a:solidFill>
                  <a:schemeClr val="tx1"/>
                </a:solidFill>
                <a:latin typeface="+mn-lt"/>
                <a:ea typeface="+mn-ea"/>
                <a:cs typeface="+mn-cs"/>
              </a:rPr>
              <a:t>themes.The</a:t>
            </a:r>
            <a:r>
              <a:rPr lang="en-US" sz="1200" b="0" i="0" kern="1200" baseline="0" dirty="0" smtClean="0">
                <a:solidFill>
                  <a:schemeClr val="tx1"/>
                </a:solidFill>
                <a:latin typeface="+mn-lt"/>
                <a:ea typeface="+mn-ea"/>
                <a:cs typeface="+mn-cs"/>
              </a:rPr>
              <a:t> government p</a:t>
            </a:r>
            <a:r>
              <a:rPr lang="en-US" altLang="zh-CN" sz="1200" b="1" dirty="0" smtClean="0">
                <a:solidFill>
                  <a:schemeClr val="tx2"/>
                </a:solidFill>
                <a:latin typeface="Georgia" pitchFamily="18" charset="0"/>
              </a:rPr>
              <a:t>lans </a:t>
            </a:r>
            <a:r>
              <a:rPr lang="en-US" altLang="zh-CN" sz="1200" b="1" dirty="0" smtClean="0">
                <a:solidFill>
                  <a:schemeClr val="tx2"/>
                </a:solidFill>
                <a:latin typeface="Georgia" pitchFamily="18" charset="0"/>
              </a:rPr>
              <a:t>to have 100 new energy demonstration cities by </a:t>
            </a:r>
            <a:r>
              <a:rPr lang="en-US" altLang="zh-CN" sz="1200" b="1" dirty="0" smtClean="0">
                <a:solidFill>
                  <a:schemeClr val="tx2"/>
                </a:solidFill>
                <a:latin typeface="Georgia" pitchFamily="18" charset="0"/>
              </a:rPr>
              <a:t>2015. </a:t>
            </a:r>
            <a:r>
              <a:rPr lang="en-US" altLang="zh-CN" sz="1200" b="1" dirty="0" smtClean="0">
                <a:solidFill>
                  <a:schemeClr val="tx2"/>
                </a:solidFill>
                <a:latin typeface="Georgia" pitchFamily="18" charset="0"/>
              </a:rPr>
              <a:t>(NEA) recently called for applications to establish new energy demonstration cities (NEDCs) and industrial parks.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mn-lt"/>
              <a:ea typeface="+mn-ea"/>
              <a:cs typeface="+mn-cs"/>
            </a:endParaRPr>
          </a:p>
          <a:p>
            <a:pPr lvl="1" indent="-457200" algn="l">
              <a:buClr>
                <a:srgbClr val="FF0000"/>
              </a:buClr>
              <a:buSzPct val="80000"/>
              <a:buFont typeface="Wingdings" pitchFamily="2" charset="2"/>
              <a:buNone/>
            </a:pPr>
            <a:r>
              <a:rPr lang="en-US" altLang="zh-CN" sz="2000" dirty="0" smtClean="0">
                <a:solidFill>
                  <a:srgbClr val="1F497D"/>
                </a:solidFill>
                <a:latin typeface="Georgia" pitchFamily="18" charset="0"/>
              </a:rPr>
              <a:t>in July 2013, </a:t>
            </a:r>
            <a:r>
              <a:rPr lang="en-US" altLang="zh-CN" sz="2000" b="1" dirty="0" smtClean="0">
                <a:solidFill>
                  <a:srgbClr val="1F497D"/>
                </a:solidFill>
                <a:latin typeface="Georgia" pitchFamily="18" charset="0"/>
              </a:rPr>
              <a:t>Instructive Opinions on a Robust Development of Smart Cities </a:t>
            </a:r>
            <a:r>
              <a:rPr lang="en-US" altLang="zh-CN" sz="2000" dirty="0" smtClean="0">
                <a:solidFill>
                  <a:srgbClr val="1F497D"/>
                </a:solidFill>
                <a:latin typeface="Georgia" pitchFamily="18" charset="0"/>
              </a:rPr>
              <a:t>jointly</a:t>
            </a:r>
            <a:r>
              <a:rPr lang="en-US" altLang="zh-CN" sz="2000" baseline="0" dirty="0" smtClean="0">
                <a:solidFill>
                  <a:srgbClr val="1F497D"/>
                </a:solidFill>
                <a:latin typeface="Georgia" pitchFamily="18" charset="0"/>
              </a:rPr>
              <a:t> </a:t>
            </a:r>
          </a:p>
          <a:p>
            <a:pPr lvl="1" indent="-457200" algn="l">
              <a:buClr>
                <a:srgbClr val="FF0000"/>
              </a:buClr>
              <a:buSzPct val="80000"/>
              <a:buFont typeface="Wingdings" pitchFamily="2" charset="2"/>
              <a:buNone/>
            </a:pPr>
            <a:r>
              <a:rPr lang="en-US" altLang="zh-CN" sz="2000" dirty="0" smtClean="0">
                <a:solidFill>
                  <a:srgbClr val="1F497D"/>
                </a:solidFill>
                <a:latin typeface="Georgia" pitchFamily="18" charset="0"/>
              </a:rPr>
              <a:t>drafted by eight ministries to enhance the supervision over local smart city </a:t>
            </a:r>
          </a:p>
          <a:p>
            <a:pPr lvl="1" indent="-457200" algn="l">
              <a:buClr>
                <a:srgbClr val="FF0000"/>
              </a:buClr>
              <a:buSzPct val="80000"/>
              <a:buFont typeface="Wingdings" pitchFamily="2" charset="2"/>
              <a:buNone/>
            </a:pPr>
            <a:r>
              <a:rPr lang="en-US" altLang="zh-CN" sz="2000" dirty="0" smtClean="0">
                <a:solidFill>
                  <a:srgbClr val="1F497D"/>
                </a:solidFill>
                <a:latin typeface="Georgia" pitchFamily="18" charset="0"/>
              </a:rPr>
              <a:t>projects, improve the strategic planning of smart city development, and create a </a:t>
            </a:r>
          </a:p>
          <a:p>
            <a:pPr lvl="1" indent="-457200" algn="l">
              <a:buClr>
                <a:srgbClr val="FF0000"/>
              </a:buClr>
              <a:buSzPct val="80000"/>
              <a:buFont typeface="Wingdings" pitchFamily="2" charset="2"/>
              <a:buNone/>
            </a:pPr>
            <a:r>
              <a:rPr lang="en-US" altLang="zh-CN" sz="2000" dirty="0" smtClean="0">
                <a:solidFill>
                  <a:srgbClr val="1F497D"/>
                </a:solidFill>
                <a:latin typeface="Georgia" pitchFamily="18" charset="0"/>
              </a:rPr>
              <a:t>coordinated order of administration.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0">
              <a:lnSpc>
                <a:spcPct val="100000"/>
              </a:lnSpc>
              <a:spcBef>
                <a:spcPct val="30000"/>
              </a:spcBef>
              <a:spcAft>
                <a:spcPct val="0"/>
              </a:spcAft>
              <a:buClr>
                <a:srgbClr val="FF0000"/>
              </a:buClr>
              <a:buSzPct val="80000"/>
              <a:buFont typeface="Wingdings" pitchFamily="2" charset="2"/>
              <a:buChar char="n"/>
              <a:tabLst/>
              <a:defRPr/>
            </a:pPr>
            <a:r>
              <a:rPr lang="en-US" altLang="zh-CN" sz="1200" b="1" dirty="0" smtClean="0">
                <a:solidFill>
                  <a:schemeClr val="bg1"/>
                </a:solidFill>
                <a:latin typeface="微软雅黑" pitchFamily="34" charset="-122"/>
                <a:ea typeface="微软雅黑" pitchFamily="34" charset="-122"/>
              </a:rPr>
              <a:t>What is new energy city?</a:t>
            </a:r>
          </a:p>
          <a:p>
            <a:pPr marL="0" marR="0" indent="0" algn="l" defTabSz="914400" rtl="0" eaLnBrk="0" fontAlgn="base" latinLnBrk="0" hangingPunct="0">
              <a:lnSpc>
                <a:spcPct val="100000"/>
              </a:lnSpc>
              <a:spcBef>
                <a:spcPct val="30000"/>
              </a:spcBef>
              <a:spcAft>
                <a:spcPct val="0"/>
              </a:spcAft>
              <a:buClr>
                <a:srgbClr val="FF0000"/>
              </a:buClr>
              <a:buSzPct val="80000"/>
              <a:buFont typeface="Wingdings" pitchFamily="2" charset="2"/>
              <a:buChar char="n"/>
              <a:tabLst/>
              <a:defRPr/>
            </a:pPr>
            <a:endParaRPr lang="en-US" altLang="zh-CN" sz="1200" b="1" dirty="0" smtClean="0">
              <a:solidFill>
                <a:schemeClr val="bg1"/>
              </a:solidFill>
              <a:latin typeface="微软雅黑" pitchFamily="34" charset="-122"/>
              <a:ea typeface="微软雅黑" pitchFamily="34" charset="-122"/>
            </a:endParaRPr>
          </a:p>
          <a:p>
            <a:pPr lvl="1"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RE CONSUMPTION share improved to a maximum level in cities, but at least 6% of the total energy consumption in local </a:t>
            </a:r>
            <a:endParaRPr lang="en-US" altLang="zh-CN" sz="2000" dirty="0" smtClean="0">
              <a:solidFill>
                <a:srgbClr val="1F497D"/>
              </a:solidFill>
              <a:latin typeface="Georgia" pitchFamily="18" charset="0"/>
            </a:endParaRPr>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In addition to</a:t>
            </a:r>
            <a:r>
              <a:rPr lang="en-US" sz="1200" b="0" i="0" kern="1200" baseline="0" dirty="0" smtClean="0">
                <a:solidFill>
                  <a:schemeClr val="tx1"/>
                </a:solidFill>
                <a:latin typeface="+mn-lt"/>
                <a:ea typeface="+mn-ea"/>
                <a:cs typeface="+mn-cs"/>
              </a:rPr>
              <a:t> that</a:t>
            </a:r>
            <a:r>
              <a:rPr lang="en-US" sz="1200" b="0" i="0" kern="1200" dirty="0" smtClean="0">
                <a:solidFill>
                  <a:schemeClr val="tx1"/>
                </a:solidFill>
                <a:latin typeface="+mn-lt"/>
                <a:ea typeface="+mn-ea"/>
                <a:cs typeface="+mn-cs"/>
              </a:rPr>
              <a:t>, two</a:t>
            </a:r>
            <a:r>
              <a:rPr lang="en-US" sz="1200" b="0" i="0" kern="1200" baseline="0" dirty="0" smtClean="0">
                <a:solidFill>
                  <a:schemeClr val="tx1"/>
                </a:solidFill>
                <a:latin typeface="+mn-lt"/>
                <a:ea typeface="+mn-ea"/>
                <a:cs typeface="+mn-cs"/>
              </a:rPr>
              <a:t> months ago the</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government officially issued the "National Plan on New Urbanization.“. </a:t>
            </a:r>
            <a:r>
              <a:rPr lang="en-US" sz="1200" b="0" i="0" kern="1200" dirty="0" smtClean="0">
                <a:solidFill>
                  <a:schemeClr val="tx1"/>
                </a:solidFill>
                <a:latin typeface="+mn-lt"/>
                <a:ea typeface="+mn-ea"/>
                <a:cs typeface="+mn-cs"/>
              </a:rPr>
              <a:t>It </a:t>
            </a:r>
            <a:r>
              <a:rPr lang="en-US" sz="1200" b="0" i="0" kern="1200" dirty="0" smtClean="0">
                <a:solidFill>
                  <a:schemeClr val="tx1"/>
                </a:solidFill>
                <a:latin typeface="+mn-lt"/>
                <a:ea typeface="+mn-ea"/>
                <a:cs typeface="+mn-cs"/>
              </a:rPr>
              <a:t>is a macroscopic, strategic and fundamental plan, and it is also China's first plan on urbanization enacted by the central authorities. The plan is for the 2014-2020 </a:t>
            </a:r>
            <a:r>
              <a:rPr lang="en-US" sz="1200" b="0" i="0" kern="1200" dirty="0" smtClean="0">
                <a:solidFill>
                  <a:schemeClr val="tx1"/>
                </a:solidFill>
                <a:latin typeface="+mn-lt"/>
                <a:ea typeface="+mn-ea"/>
                <a:cs typeface="+mn-cs"/>
              </a:rPr>
              <a:t>period. It show an </a:t>
            </a:r>
            <a:r>
              <a:rPr lang="en-US" sz="1200" b="0" i="0" kern="1200" dirty="0" smtClean="0">
                <a:solidFill>
                  <a:schemeClr val="tx1"/>
                </a:solidFill>
                <a:latin typeface="+mn-lt"/>
                <a:ea typeface="+mn-ea"/>
                <a:cs typeface="+mn-cs"/>
              </a:rPr>
              <a:t>effort to steer the country's urbanization onto a human-centered and environmentally friendly path.</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It will serve as a guideline for China’s urbanization.</a:t>
            </a:r>
          </a:p>
          <a:p>
            <a:endParaRPr 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How do we achieve</a:t>
            </a:r>
            <a:r>
              <a:rPr lang="en-US" altLang="zh-CN" baseline="0" dirty="0" smtClean="0"/>
              <a:t> these targets and implement this plan? Basically you need national strategy which we already have one, and based on that strategy, urban planning and design is a priority. …. Plus the funding schemes and investment strategies. Last but not least, financial management capability development is also needed. </a:t>
            </a:r>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here is a bar chart of the smart city development projects in China.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What make</a:t>
            </a:r>
            <a:r>
              <a:rPr lang="en-US" altLang="zh-CN" baseline="0" dirty="0" smtClean="0"/>
              <a:t> an urban park smart? In my understanding, there are </a:t>
            </a:r>
            <a:r>
              <a:rPr lang="en-US" altLang="zh-CN" dirty="0" smtClean="0"/>
              <a:t>Six Elements to support “Smart” Urban Park.</a:t>
            </a:r>
            <a:endParaRPr lang="en-US" altLang="zh-CN"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Take the industrial</a:t>
            </a:r>
            <a:r>
              <a:rPr lang="en-US" altLang="zh-CN" baseline="0" dirty="0" smtClean="0"/>
              <a:t> park for example, </a:t>
            </a:r>
            <a:endParaRPr lang="en-US" altLang="zh-CN"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Which means that the</a:t>
            </a:r>
            <a:r>
              <a:rPr lang="en-US" altLang="zh-CN" baseline="0" dirty="0" smtClean="0"/>
              <a:t> park should have a </a:t>
            </a:r>
            <a:r>
              <a:rPr lang="en-US" altLang="zh-CN" dirty="0" smtClean="0"/>
              <a:t>Low Water Leakage Rate and a High Water Recycle Rate</a:t>
            </a:r>
          </a:p>
          <a:p>
            <a:endParaRPr lang="en-US" altLang="zh-CN" dirty="0" smtClean="0"/>
          </a:p>
          <a:p>
            <a:r>
              <a:rPr lang="en-US" altLang="zh-CN" dirty="0" smtClean="0"/>
              <a:t>Efficient water distribution and reuse are critical in areas where water resource is limited.</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Japan leads the world in efficient water usage, whose Water Leakage Rate is 3.1%</a:t>
            </a:r>
            <a:r>
              <a:rPr lang="en-US" altLang="zh-CN" baseline="0" dirty="0" smtClean="0"/>
              <a:t> while in China this number is 15.6%</a:t>
            </a:r>
            <a:r>
              <a:rPr lang="zh-CN" altLang="en-US" baseline="0" dirty="0" smtClean="0"/>
              <a:t>。</a:t>
            </a:r>
            <a:r>
              <a:rPr lang="en-US" altLang="zh-CN" baseline="0" dirty="0" smtClean="0"/>
              <a:t>And its </a:t>
            </a:r>
            <a:r>
              <a:rPr lang="en-US" altLang="zh-CN" dirty="0" smtClean="0"/>
              <a:t>Industrial Water Recycle Rate is as high</a:t>
            </a:r>
            <a:r>
              <a:rPr lang="en-US" altLang="zh-CN" baseline="0" dirty="0" smtClean="0"/>
              <a:t> as 80%, while in Chins it is only 50%.</a:t>
            </a:r>
            <a:endParaRPr lang="en-US" altLang="zh-CN" dirty="0" smtClean="0"/>
          </a:p>
          <a:p>
            <a:endParaRPr lang="en-US" altLang="zh-CN" dirty="0" smtClean="0"/>
          </a:p>
          <a:p>
            <a:r>
              <a:rPr lang="en-US" sz="1200" b="0" i="0" kern="1200" dirty="0" smtClean="0">
                <a:solidFill>
                  <a:schemeClr val="tx1"/>
                </a:solidFill>
                <a:latin typeface="+mn-lt"/>
                <a:ea typeface="+mn-ea"/>
                <a:cs typeface="+mn-cs"/>
              </a:rPr>
              <a:t>Reverse osmosis (RO) is a water purification technology that uses a </a:t>
            </a:r>
            <a:r>
              <a:rPr lang="en-US" sz="1200" b="0" i="0" kern="1200" dirty="0" err="1" smtClean="0">
                <a:solidFill>
                  <a:schemeClr val="tx1"/>
                </a:solidFill>
                <a:latin typeface="+mn-lt"/>
                <a:ea typeface="+mn-ea"/>
                <a:cs typeface="+mn-cs"/>
              </a:rPr>
              <a:t>semipermeable</a:t>
            </a:r>
            <a:r>
              <a:rPr lang="en-US" sz="1200" b="0" i="0" kern="1200" dirty="0" smtClean="0">
                <a:solidFill>
                  <a:schemeClr val="tx1"/>
                </a:solidFill>
                <a:latin typeface="+mn-lt"/>
                <a:ea typeface="+mn-ea"/>
                <a:cs typeface="+mn-cs"/>
              </a:rPr>
              <a:t> membrane. </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“Smart” industrial park does not simply mean smart manufacturing factories. It must also </a:t>
            </a:r>
            <a:r>
              <a:rPr lang="en-US" altLang="zh-CN" dirty="0" err="1" smtClean="0"/>
              <a:t>be“Smart”and</a:t>
            </a:r>
            <a:r>
              <a:rPr lang="en-US" altLang="zh-CN" dirty="0" smtClean="0"/>
              <a:t> efficient logistic park.</a:t>
            </a:r>
          </a:p>
          <a:p>
            <a:endParaRPr lang="en-US" altLang="zh-CN" dirty="0" smtClean="0"/>
          </a:p>
          <a:p>
            <a:r>
              <a:rPr lang="en-US" sz="1200" b="1" i="0" kern="1200" dirty="0" smtClean="0">
                <a:solidFill>
                  <a:schemeClr val="tx1"/>
                </a:solidFill>
                <a:latin typeface="+mn-lt"/>
                <a:ea typeface="+mn-ea"/>
                <a:cs typeface="+mn-cs"/>
              </a:rPr>
              <a:t>Logistics</a:t>
            </a:r>
            <a:r>
              <a:rPr lang="en-US" sz="1200" b="0" i="0" kern="1200" dirty="0" smtClean="0">
                <a:solidFill>
                  <a:schemeClr val="tx1"/>
                </a:solidFill>
                <a:latin typeface="+mn-lt"/>
                <a:ea typeface="+mn-ea"/>
                <a:cs typeface="+mn-cs"/>
              </a:rPr>
              <a:t> is the </a:t>
            </a:r>
            <a:r>
              <a:rPr lang="en-US" sz="1200" b="0" i="0" u="none" strike="noStrike" kern="1200" dirty="0" smtClean="0">
                <a:solidFill>
                  <a:schemeClr val="tx1"/>
                </a:solidFill>
                <a:latin typeface="+mn-lt"/>
                <a:ea typeface="+mn-ea"/>
                <a:cs typeface="+mn-cs"/>
                <a:hlinkClick r:id="rId3" tooltip="Management"/>
              </a:rPr>
              <a:t>management</a:t>
            </a:r>
            <a:r>
              <a:rPr lang="en-US" sz="1200" b="0" i="0" kern="1200" dirty="0" smtClean="0">
                <a:solidFill>
                  <a:schemeClr val="tx1"/>
                </a:solidFill>
                <a:latin typeface="+mn-lt"/>
                <a:ea typeface="+mn-ea"/>
                <a:cs typeface="+mn-cs"/>
              </a:rPr>
              <a:t> of the flow of goods between the point of origin and the point of consumption in order to meet some requirements, for example, of customers or corporations. The resources managed in logistics can include physical items, such as food, materials, animals, equipment and liquids, as well as abstract items, such as time, information, particles, and energy. The logistics of physical items usually involves the integration of information flow, </a:t>
            </a:r>
            <a:r>
              <a:rPr lang="en-US" sz="1200" b="0" i="0" u="none" strike="noStrike" kern="1200" dirty="0" smtClean="0">
                <a:solidFill>
                  <a:schemeClr val="tx1"/>
                </a:solidFill>
                <a:latin typeface="+mn-lt"/>
                <a:ea typeface="+mn-ea"/>
                <a:cs typeface="+mn-cs"/>
                <a:hlinkClick r:id="rId4" tooltip="Materials management"/>
              </a:rPr>
              <a:t>material handling</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5" tooltip="Production (economics)"/>
              </a:rPr>
              <a:t>production</a:t>
            </a:r>
            <a:r>
              <a:rPr lang="en-US" sz="1200" b="0" i="0" kern="1200" dirty="0" err="1"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hlinkClick r:id="rId6" tooltip="Transportation"/>
              </a:rPr>
              <a:t>transportation</a:t>
            </a:r>
            <a:r>
              <a:rPr lang="en-US" sz="1200" b="0" i="0" kern="1200" dirty="0" smtClean="0">
                <a:solidFill>
                  <a:schemeClr val="tx1"/>
                </a:solidFill>
                <a:latin typeface="+mn-lt"/>
                <a:ea typeface="+mn-ea"/>
                <a:cs typeface="+mn-cs"/>
              </a:rPr>
              <a:t>, and often </a:t>
            </a:r>
            <a:r>
              <a:rPr lang="en-US" sz="1200" b="0" i="0" u="none" strike="noStrike" kern="1200" dirty="0" smtClean="0">
                <a:solidFill>
                  <a:schemeClr val="tx1"/>
                </a:solidFill>
                <a:latin typeface="+mn-lt"/>
                <a:ea typeface="+mn-ea"/>
                <a:cs typeface="+mn-cs"/>
                <a:hlinkClick r:id="rId7" tooltip="Security"/>
              </a:rPr>
              <a:t>security</a:t>
            </a:r>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 few highlights on smart Urban Park Projects in 2013.</a:t>
            </a:r>
          </a:p>
          <a:p>
            <a:pPr algn="l"/>
            <a:endParaRPr lang="en-US" dirty="0" smtClean="0"/>
          </a:p>
          <a:p>
            <a:pPr algn="l"/>
            <a:r>
              <a:rPr lang="en-US" dirty="0" smtClean="0"/>
              <a:t>Model of Tianjin Eco-City: Renewable energy will account for 20% of electricity demand (photo credit: GPA Photo)</a:t>
            </a:r>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solidFill>
                <a:srgbClr val="002060"/>
              </a:solidFill>
              <a:latin typeface="Arial" pitchFamily="34" charset="0"/>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solidFill>
                  <a:srgbClr val="002060"/>
                </a:solidFill>
                <a:latin typeface="Arial" pitchFamily="34" charset="0"/>
                <a:ea typeface="+mn-ea"/>
              </a:rPr>
              <a:t>Problems: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solidFill>
                  <a:srgbClr val="002060"/>
                </a:solidFill>
                <a:latin typeface="Arial" pitchFamily="34" charset="0"/>
                <a:ea typeface="+mn-ea"/>
              </a:rPr>
              <a:t>1.</a:t>
            </a:r>
            <a:r>
              <a:rPr lang="zh-CN" altLang="en-US" u="none" dirty="0" smtClean="0">
                <a:latin typeface="微软雅黑" pitchFamily="34" charset="-122"/>
                <a:ea typeface="微软雅黑" pitchFamily="34" charset="-122"/>
              </a:rPr>
              <a:t>锅炉房、污水处理布置分散，浪费土地及人力成本</a:t>
            </a:r>
            <a:endParaRPr lang="en-US" altLang="zh-CN" u="none" dirty="0" smtClean="0">
              <a:latin typeface="微软雅黑" pitchFamily="34" charset="-122"/>
              <a:ea typeface="微软雅黑"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u="none" dirty="0" smtClean="0">
                <a:latin typeface="微软雅黑" pitchFamily="34" charset="-122"/>
                <a:ea typeface="微软雅黑" pitchFamily="34" charset="-122"/>
              </a:rPr>
              <a:t>2.</a:t>
            </a:r>
            <a:r>
              <a:rPr lang="zh-CN" altLang="en-US" u="none" dirty="0" smtClean="0">
                <a:latin typeface="微软雅黑" pitchFamily="34" charset="-122"/>
                <a:ea typeface="微软雅黑" pitchFamily="34" charset="-122"/>
              </a:rPr>
              <a:t>中水利用率低，仅达到</a:t>
            </a:r>
            <a:r>
              <a:rPr lang="en-US" altLang="zh-CN" u="none" dirty="0" smtClean="0">
                <a:latin typeface="微软雅黑" pitchFamily="34" charset="-122"/>
                <a:ea typeface="微软雅黑" pitchFamily="34" charset="-122"/>
              </a:rPr>
              <a:t>25%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u="none" dirty="0" smtClean="0">
                <a:latin typeface="微软雅黑" pitchFamily="34" charset="-122"/>
                <a:ea typeface="微软雅黑" pitchFamily="34" charset="-122"/>
              </a:rPr>
              <a:t>3.</a:t>
            </a:r>
            <a:r>
              <a:rPr lang="zh-CN" altLang="en-US" u="none" dirty="0" smtClean="0">
                <a:latin typeface="微软雅黑" pitchFamily="34" charset="-122"/>
                <a:ea typeface="微软雅黑" pitchFamily="34" charset="-122"/>
              </a:rPr>
              <a:t>供热形式单一，燃煤采暖排放污染大气，政府拆迁压力大</a:t>
            </a:r>
            <a:endParaRPr lang="en-US" altLang="zh-CN" u="none" dirty="0" smtClean="0">
              <a:latin typeface="微软雅黑" pitchFamily="34" charset="-122"/>
              <a:ea typeface="微软雅黑"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u="none" dirty="0" smtClean="0">
                <a:latin typeface="微软雅黑" pitchFamily="34" charset="-122"/>
                <a:ea typeface="微软雅黑" pitchFamily="34" charset="-122"/>
              </a:rPr>
              <a:t>4.</a:t>
            </a:r>
            <a:r>
              <a:rPr lang="zh-CN" altLang="en-US" u="none" dirty="0" smtClean="0">
                <a:latin typeface="微软雅黑" pitchFamily="34" charset="-122"/>
                <a:ea typeface="微软雅黑" pitchFamily="34" charset="-122"/>
              </a:rPr>
              <a:t>区域内垃圾未进行分类及资源化利用</a:t>
            </a:r>
            <a:endParaRPr lang="en-US" altLang="zh-CN" u="none" dirty="0" smtClean="0">
              <a:latin typeface="微软雅黑" pitchFamily="34" charset="-122"/>
              <a:ea typeface="微软雅黑"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u="none" dirty="0" smtClean="0">
                <a:latin typeface="微软雅黑" pitchFamily="34" charset="-122"/>
                <a:ea typeface="微软雅黑" pitchFamily="34" charset="-122"/>
              </a:rPr>
              <a:t>5.</a:t>
            </a:r>
            <a:r>
              <a:rPr lang="zh-CN" altLang="en-US" u="none" dirty="0" smtClean="0">
                <a:latin typeface="微软雅黑" pitchFamily="34" charset="-122"/>
                <a:ea typeface="微软雅黑" pitchFamily="34" charset="-122"/>
              </a:rPr>
              <a:t>当地的太阳能、地热能、水能等可再生清洁能源未得到使用</a:t>
            </a:r>
            <a:endParaRPr lang="en-US" altLang="zh-CN" u="none"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u="none" dirty="0" smtClean="0">
                <a:latin typeface="微软雅黑" pitchFamily="34" charset="-122"/>
                <a:ea typeface="微软雅黑" pitchFamily="34" charset="-122"/>
              </a:rPr>
              <a:t>6.</a:t>
            </a:r>
            <a:r>
              <a:rPr lang="zh-CN" altLang="en-US" u="none" dirty="0" smtClean="0">
                <a:latin typeface="微软雅黑" pitchFamily="34" charset="-122"/>
                <a:ea typeface="微软雅黑" pitchFamily="34" charset="-122"/>
              </a:rPr>
              <a:t>配置、选型、调控依靠经验，并未凭借智能计算</a:t>
            </a:r>
            <a:endParaRPr lang="en-US" altLang="zh-CN" u="none" dirty="0" smtClean="0">
              <a:latin typeface="微软雅黑" pitchFamily="34" charset="-122"/>
              <a:ea typeface="微软雅黑"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u="none"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u="none"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u="none"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u="none"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u="none"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solidFill>
                <a:srgbClr val="002060"/>
              </a:solidFill>
              <a:latin typeface="Arial" pitchFamily="34" charset="0"/>
              <a:ea typeface="+mn-ea"/>
            </a:endParaRPr>
          </a:p>
          <a:p>
            <a:endParaRPr lang="en-US" dirty="0" smtClean="0"/>
          </a:p>
          <a:p>
            <a:r>
              <a:rPr lang="en-US" dirty="0" smtClean="0"/>
              <a:t>This technology enables</a:t>
            </a:r>
            <a:r>
              <a:rPr lang="en-US" baseline="0" dirty="0" smtClean="0"/>
              <a:t> the park </a:t>
            </a:r>
            <a:r>
              <a:rPr lang="en-US" dirty="0" smtClean="0"/>
              <a:t>to achieve the whole systems' optimization and enhance the energy efficiency by coupling of information and energy through the entire process of energy generation, storage, utilization, and recovery that achieves the synergy of energy input and output.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9B80062-13FE-4F7C-923C-08435AFD0936}" type="slidenum">
              <a:rPr lang="en-GB" smtClean="0"/>
              <a:pPr/>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solidFill>
                  <a:srgbClr val="002060"/>
                </a:solidFill>
                <a:latin typeface="Arial" pitchFamily="34" charset="0"/>
                <a:ea typeface="+mn-ea"/>
              </a:rPr>
              <a:t>Integrating the sewage treatment, water recycling, solid waste utilization, and heat/steam/industrial gas providing systems to form a unified energy-saving platform, improving the park's overall energy efficiency with the combination of solar, biomass and other sustainable technologies.</a:t>
            </a:r>
          </a:p>
          <a:p>
            <a:endParaRPr lang="en-US" dirty="0" smtClean="0"/>
          </a:p>
          <a:p>
            <a:r>
              <a:rPr lang="en-US" dirty="0" smtClean="0"/>
              <a:t>This concept or technology enables</a:t>
            </a:r>
            <a:r>
              <a:rPr lang="en-US" baseline="0" dirty="0" smtClean="0"/>
              <a:t> the urban functional parks </a:t>
            </a:r>
            <a:r>
              <a:rPr lang="en-US" dirty="0" smtClean="0"/>
              <a:t>to achieve the whole systems' optimization and enhance the energy efficiency by coupling of information and energy through the entire process of energy generation, storage, utilization, and recovery that achieves the synergy of energy input and output.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9B80062-13FE-4F7C-923C-08435AFD0936}" type="slidenum">
              <a:rPr lang="en-GB" smtClean="0"/>
              <a:pPr/>
              <a:t>29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92618F-8353-4583-AAD8-B0921B3D99A0}" type="slidenum">
              <a:rPr lang="zh-CN" altLang="en-US" smtClean="0"/>
              <a:pPr>
                <a:defRPr/>
              </a:pPr>
              <a:t>30</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few highlights on t</a:t>
            </a:r>
            <a:r>
              <a:rPr lang="en-GB" sz="1200" dirty="0" smtClean="0"/>
              <a:t>he modelling work being carried out at IEEE: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a:t>
            </a:r>
            <a:r>
              <a:rPr lang="en-US" sz="1200" kern="1200" baseline="0" dirty="0" smtClean="0">
                <a:solidFill>
                  <a:schemeClr val="tx1"/>
                </a:solidFill>
                <a:latin typeface="+mn-lt"/>
                <a:ea typeface="+mn-ea"/>
                <a:cs typeface="+mn-cs"/>
              </a:rPr>
              <a:t>s is a NSFC founded </a:t>
            </a:r>
            <a:r>
              <a:rPr lang="en-US" sz="1200" kern="1200" dirty="0" smtClean="0">
                <a:solidFill>
                  <a:schemeClr val="tx1"/>
                </a:solidFill>
                <a:latin typeface="+mn-lt"/>
                <a:ea typeface="+mn-ea"/>
                <a:cs typeface="+mn-cs"/>
              </a:rPr>
              <a:t>project, focused on the integrated biomass gasification fuel cell - gas turbine (BGFC-GT) </a:t>
            </a:r>
            <a:r>
              <a:rPr lang="en-US" sz="1200" kern="1200" dirty="0" err="1" smtClean="0">
                <a:solidFill>
                  <a:schemeClr val="tx1"/>
                </a:solidFill>
                <a:latin typeface="+mn-lt"/>
                <a:ea typeface="+mn-ea"/>
                <a:cs typeface="+mn-cs"/>
              </a:rPr>
              <a:t>polygeneration</a:t>
            </a:r>
            <a:r>
              <a:rPr lang="en-US" sz="1200" kern="1200" dirty="0" smtClean="0">
                <a:solidFill>
                  <a:schemeClr val="tx1"/>
                </a:solidFill>
                <a:latin typeface="+mn-lt"/>
                <a:ea typeface="+mn-ea"/>
                <a:cs typeface="+mn-cs"/>
              </a:rPr>
              <a:t>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Global optimization and integration strategy is introduced as a core idea to explore the key issues in system integration and optimal design of BGFC-GT via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and simulation</a:t>
            </a:r>
            <a:r>
              <a:rPr lang="en-US"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Thermo-economic methods will be used to develop a multi-objective control theory of the system in its high efficient production, effective emission control, and cost effective operation, from a holistic point of view.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9B80062-13FE-4F7C-923C-08435AFD0936}" type="slidenum">
              <a:rPr lang="en-GB" smtClean="0"/>
              <a:pPr/>
              <a:t>31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SzPct val="150000"/>
              <a:buFont typeface="Verdana" pitchFamily="34" charset="0"/>
              <a:buChar char="•"/>
            </a:pPr>
            <a:endParaRPr lang="en-GB" sz="1200" dirty="0" smtClean="0">
              <a:solidFill>
                <a:srgbClr val="040404"/>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DA410CFF-A1CA-49F8-9BE7-226649991039}" type="slidenum">
              <a:rPr lang="zh-CN" altLang="en-US" smtClean="0"/>
              <a:pPr>
                <a:defRPr/>
              </a:pPr>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smtClean="0">
                <a:solidFill>
                  <a:schemeClr val="bg1"/>
                </a:solidFill>
                <a:latin typeface="微软雅黑" pitchFamily="34" charset="-122"/>
                <a:ea typeface="微软雅黑" pitchFamily="34" charset="-122"/>
              </a:rPr>
              <a:t>in Different Climate Zones in China</a:t>
            </a:r>
          </a:p>
          <a:p>
            <a:endParaRPr lang="en-US" altLang="zh-CN" dirty="0" smtClean="0"/>
          </a:p>
          <a:p>
            <a:r>
              <a:rPr lang="en-US" altLang="zh-CN" dirty="0" smtClean="0"/>
              <a:t>Notes:</a:t>
            </a:r>
          </a:p>
          <a:p>
            <a:pPr>
              <a:buFont typeface="Wingdings" pitchFamily="2" charset="2"/>
              <a:buChar char="Ø"/>
            </a:pPr>
            <a:r>
              <a:rPr lang="en-GB" sz="1200" dirty="0" smtClean="0"/>
              <a:t>A SOFC  based Micro-CHP system coupled with a hot water storage tank is analyzed</a:t>
            </a:r>
          </a:p>
          <a:p>
            <a:pPr>
              <a:buFont typeface="Wingdings" pitchFamily="2" charset="2"/>
              <a:buChar char="Ø"/>
            </a:pPr>
            <a:r>
              <a:rPr lang="en-GB" sz="1200" dirty="0" smtClean="0"/>
              <a:t>Energy profiles of single-family households in EU countries are evaluated (single-family houses with 80 m</a:t>
            </a:r>
            <a:r>
              <a:rPr lang="en-GB" sz="1200" baseline="30000" dirty="0" smtClean="0"/>
              <a:t>2</a:t>
            </a:r>
            <a:r>
              <a:rPr lang="en-GB" sz="1200" dirty="0" smtClean="0"/>
              <a:t> heated area and an average number of occupants of 2.7).</a:t>
            </a:r>
          </a:p>
          <a:p>
            <a:pPr>
              <a:buFont typeface="Wingdings" pitchFamily="2" charset="2"/>
              <a:buChar char="Ø"/>
            </a:pPr>
            <a:r>
              <a:rPr lang="en-GB" sz="1200" dirty="0" smtClean="0"/>
              <a:t>Micro-CHP ability to cover the heat and electricity demand of a house is investigate</a:t>
            </a:r>
          </a:p>
          <a:p>
            <a:pPr>
              <a:buFont typeface="Wingdings" pitchFamily="2" charset="2"/>
              <a:buChar char="Ø"/>
            </a:pPr>
            <a:r>
              <a:rPr lang="en-GB" sz="1200" dirty="0" smtClean="0"/>
              <a:t>The range of Heat-to-Power Ratio for the Micro-CHP results to be from 0.5 to 1.5. </a:t>
            </a:r>
          </a:p>
          <a:p>
            <a:pPr>
              <a:buFont typeface="Wingdings" pitchFamily="2" charset="2"/>
              <a:buChar char="Ø"/>
            </a:pPr>
            <a:r>
              <a:rPr lang="en-GB" sz="1200" dirty="0" smtClean="0"/>
              <a:t>Criteria for sizing the Micro-CHP, auxiliary boiler and hot water tank are identified. </a:t>
            </a:r>
          </a:p>
          <a:p>
            <a:pPr>
              <a:buFont typeface="Wingdings" pitchFamily="2" charset="2"/>
              <a:buChar char="Ø"/>
            </a:pPr>
            <a:endParaRPr lang="en-GB" sz="120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smtClean="0"/>
              <a:t>The work being carried out in</a:t>
            </a:r>
            <a:r>
              <a:rPr lang="en-GB" sz="1200" baseline="0" dirty="0" smtClean="0"/>
              <a:t> my team at IEEE</a:t>
            </a:r>
            <a:r>
              <a:rPr lang="en-GB" sz="1200" dirty="0" smtClean="0"/>
              <a:t> is a system modelling </a:t>
            </a:r>
            <a:r>
              <a:rPr lang="en-GB" sz="1200" baseline="0" dirty="0" smtClean="0"/>
              <a:t>of SOFC-CHP.</a:t>
            </a:r>
            <a:r>
              <a:rPr lang="en-GB" sz="1200" dirty="0" smtClean="0"/>
              <a:t> </a:t>
            </a:r>
            <a:endParaRPr lang="en-US" sz="1200" dirty="0" smtClean="0">
              <a:latin typeface="Calibri" pitchFamily="34"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7030A0"/>
              </a:solidFill>
              <a:latin typeface="Calibri" pitchFamily="34"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The basic concept of this SOFC CHP system is depicted in this figure, </a:t>
            </a:r>
            <a:r>
              <a:rPr lang="en-GB" altLang="zh-CN" sz="1200" baseline="0" dirty="0" smtClean="0">
                <a:solidFill>
                  <a:srgbClr val="7030A0"/>
                </a:solidFill>
              </a:rPr>
              <a:t>where </a:t>
            </a:r>
            <a:r>
              <a:rPr lang="en-GB" altLang="zh-CN" sz="1200" kern="1200" dirty="0" smtClean="0">
                <a:solidFill>
                  <a:schemeClr val="tx1"/>
                </a:solidFill>
                <a:latin typeface="+mn-lt"/>
                <a:ea typeface="+mn-ea"/>
                <a:cs typeface="+mn-cs"/>
              </a:rPr>
              <a:t>SOFC is </a:t>
            </a:r>
            <a:r>
              <a:rPr lang="en-GB" altLang="zh-CN" sz="1200" kern="1200" dirty="0" err="1" smtClean="0">
                <a:solidFill>
                  <a:schemeClr val="tx1"/>
                </a:solidFill>
                <a:latin typeface="+mn-lt"/>
                <a:ea typeface="+mn-ea"/>
                <a:cs typeface="+mn-cs"/>
              </a:rPr>
              <a:t>fueled</a:t>
            </a:r>
            <a:r>
              <a:rPr lang="en-GB" altLang="zh-CN" sz="1200" kern="1200" dirty="0" smtClean="0">
                <a:solidFill>
                  <a:schemeClr val="tx1"/>
                </a:solidFill>
                <a:latin typeface="+mn-lt"/>
                <a:ea typeface="+mn-ea"/>
                <a:cs typeface="+mn-cs"/>
              </a:rPr>
              <a:t> with </a:t>
            </a:r>
            <a:r>
              <a:rPr lang="en-GB" altLang="zh-CN" sz="1200" kern="1200" dirty="0" err="1" smtClean="0">
                <a:solidFill>
                  <a:schemeClr val="tx1"/>
                </a:solidFill>
                <a:latin typeface="+mn-lt"/>
                <a:ea typeface="+mn-ea"/>
                <a:cs typeface="+mn-cs"/>
              </a:rPr>
              <a:t>syngas</a:t>
            </a:r>
            <a:r>
              <a:rPr lang="en-GB" altLang="zh-CN" sz="1200" kern="1200" dirty="0" smtClean="0">
                <a:solidFill>
                  <a:schemeClr val="tx1"/>
                </a:solidFill>
                <a:latin typeface="+mn-lt"/>
                <a:ea typeface="+mn-ea"/>
                <a:cs typeface="+mn-cs"/>
              </a:rPr>
              <a:t> and coupled with a hot water tank as a heat store. Air is supplied by a blower and preheated prior to entry to the SOFC. The product gas of SOFC is sent into an afterburner, where the un-reacted fuel is burnt with part of the excess air.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ltLang="zh-CN" sz="12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zh-CN" sz="1200" kern="1200" dirty="0" smtClean="0">
                <a:solidFill>
                  <a:schemeClr val="tx1"/>
                </a:solidFill>
                <a:latin typeface="+mn-lt"/>
                <a:ea typeface="+mn-ea"/>
                <a:cs typeface="+mn-cs"/>
              </a:rPr>
              <a:t>Two heat exchangers (HEX2 and HEX1) are adopted to serve as pre-heaters, recovering heat from the exhaust gas of the afterburner for preheating the inlet air and fuel before they enter the fuel cell.  Residual heat is used to provide hot water for the home.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altLang="zh-CN" sz="12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zh-CN" sz="1200" kern="1200" dirty="0" smtClean="0">
                <a:solidFill>
                  <a:schemeClr val="tx1"/>
                </a:solidFill>
                <a:latin typeface="+mn-lt"/>
                <a:ea typeface="+mn-ea"/>
                <a:cs typeface="+mn-cs"/>
              </a:rPr>
              <a:t>Extra heat can be obtained from an auxiliary boiler to cover the heat demand of the apartment. This is an option for varying the heat to-power ratio of the system, which allows the system to cover a greater portion of domestic thermal energy demand in cold cities.</a:t>
            </a:r>
            <a:endParaRPr lang="zh-CN" altLang="zh-CN" sz="1200" kern="120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smtClean="0"/>
          </a:p>
          <a:p>
            <a:pPr marL="342900" lvl="0" indent="-342900" algn="just" fontAlgn="auto">
              <a:spcBef>
                <a:spcPct val="20000"/>
              </a:spcBef>
              <a:spcAft>
                <a:spcPts val="0"/>
              </a:spcAft>
              <a:buClr>
                <a:srgbClr val="FF0000"/>
              </a:buClr>
              <a:buSzPct val="100000"/>
              <a:buFont typeface="Wingdings" pitchFamily="2" charset="2"/>
              <a:buChar char="n"/>
            </a:pPr>
            <a:r>
              <a:rPr lang="en-US" sz="1200" dirty="0" smtClean="0">
                <a:solidFill>
                  <a:srgbClr val="002060"/>
                </a:solidFill>
                <a:latin typeface="Georgia" pitchFamily="18" charset="0"/>
                <a:ea typeface="宋体" pitchFamily="2" charset="-122"/>
                <a:cs typeface="Arial" pitchFamily="34" charset="0"/>
              </a:rPr>
              <a:t>The ability of a SOFC micro-CHP system to cover the heat and electricity demand of a single-family household in China is investigated. </a:t>
            </a:r>
          </a:p>
          <a:p>
            <a:pPr marL="342900" lvl="0" indent="-342900" algn="just" fontAlgn="auto">
              <a:spcBef>
                <a:spcPct val="20000"/>
              </a:spcBef>
              <a:spcAft>
                <a:spcPts val="0"/>
              </a:spcAft>
              <a:buClr>
                <a:srgbClr val="FF0000"/>
              </a:buClr>
              <a:buSzPct val="100000"/>
              <a:buFont typeface="Wingdings" pitchFamily="2" charset="2"/>
              <a:buChar char="n"/>
            </a:pPr>
            <a:r>
              <a:rPr lang="en-US" sz="1200" dirty="0" smtClean="0">
                <a:solidFill>
                  <a:srgbClr val="002060"/>
                </a:solidFill>
                <a:latin typeface="Georgia" pitchFamily="18" charset="0"/>
                <a:ea typeface="宋体" pitchFamily="2" charset="-122"/>
                <a:cs typeface="Arial" pitchFamily="34" charset="0"/>
              </a:rPr>
              <a:t>Detailed model for CHP system is developed and analyzed, where a transient model of the hot water storage tank is used to take into account the effect of peak residential heat demand. </a:t>
            </a:r>
          </a:p>
          <a:p>
            <a:pPr marL="342900" lvl="0" indent="-342900" algn="just" fontAlgn="auto">
              <a:spcBef>
                <a:spcPct val="20000"/>
              </a:spcBef>
              <a:spcAft>
                <a:spcPts val="0"/>
              </a:spcAft>
              <a:buClr>
                <a:srgbClr val="FF0000"/>
              </a:buClr>
              <a:buSzPct val="100000"/>
              <a:buFont typeface="Wingdings" pitchFamily="2" charset="2"/>
              <a:buChar char="n"/>
            </a:pPr>
            <a:r>
              <a:rPr lang="en-US" sz="1200" dirty="0" smtClean="0">
                <a:solidFill>
                  <a:srgbClr val="002060"/>
                </a:solidFill>
                <a:latin typeface="Georgia" pitchFamily="18" charset="0"/>
                <a:ea typeface="宋体" pitchFamily="2" charset="-122"/>
                <a:cs typeface="Arial" pitchFamily="34" charset="0"/>
              </a:rPr>
              <a:t>System design trade-offs are discussed to determine the optimal match between energy demand of the household for different climates across China and energy supply of the micro-CHP during the whole year. </a:t>
            </a:r>
          </a:p>
          <a:p>
            <a:pPr marL="342900" lvl="0" indent="-342900" algn="just" fontAlgn="auto">
              <a:spcBef>
                <a:spcPct val="20000"/>
              </a:spcBef>
              <a:spcAft>
                <a:spcPts val="0"/>
              </a:spcAft>
              <a:buClr>
                <a:srgbClr val="FF0000"/>
              </a:buClr>
              <a:buSzPct val="100000"/>
              <a:buFont typeface="Wingdings" pitchFamily="2" charset="2"/>
              <a:buChar char="n"/>
            </a:pPr>
            <a:r>
              <a:rPr lang="en-US" sz="1200" dirty="0" smtClean="0">
                <a:solidFill>
                  <a:srgbClr val="002060"/>
                </a:solidFill>
                <a:latin typeface="Georgia" pitchFamily="18" charset="0"/>
                <a:ea typeface="宋体" pitchFamily="2" charset="-122"/>
                <a:cs typeface="Arial" pitchFamily="34" charset="0"/>
              </a:rPr>
              <a:t>Criteria for sizing system components are addressed specifically.</a:t>
            </a:r>
          </a:p>
          <a:p>
            <a:pPr>
              <a:buFont typeface="Wingdings" pitchFamily="2" charset="2"/>
              <a:buNone/>
            </a:pPr>
            <a:endParaRPr lang="en-GB"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DA410CFF-A1CA-49F8-9BE7-226649991039}" type="slidenum">
              <a:rPr lang="zh-CN" altLang="en-US" smtClean="0"/>
              <a:pPr>
                <a:defRPr/>
              </a:pPr>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Split Flow Recompression </a:t>
            </a:r>
            <a:r>
              <a:rPr lang="en-US" altLang="zh-CN" dirty="0" err="1" smtClean="0"/>
              <a:t>Brayton</a:t>
            </a:r>
            <a:r>
              <a:rPr lang="en-US" altLang="zh-CN" dirty="0" smtClean="0"/>
              <a:t> Loop at Sandia National Lab</a:t>
            </a:r>
          </a:p>
          <a:p>
            <a:endParaRPr lang="en-US" altLang="zh-CN" dirty="0" smtClean="0"/>
          </a:p>
          <a:p>
            <a:r>
              <a:rPr lang="en-US" altLang="zh-CN" dirty="0" smtClean="0"/>
              <a:t>The ORC power plant produced 350 </a:t>
            </a:r>
            <a:r>
              <a:rPr lang="en-US" altLang="zh-CN" dirty="0" err="1" smtClean="0"/>
              <a:t>kWe</a:t>
            </a:r>
            <a:r>
              <a:rPr lang="en-US" altLang="zh-CN" dirty="0" smtClean="0"/>
              <a:t> from the exhaust gases of </a:t>
            </a:r>
            <a:r>
              <a:rPr lang="en-US" altLang="zh-CN" dirty="0" err="1" smtClean="0"/>
              <a:t>aCaterpillar</a:t>
            </a:r>
            <a:r>
              <a:rPr lang="en-US" altLang="zh-CN" dirty="0" smtClean="0"/>
              <a:t> G3520C natural gas fired reciprocating engine. At the </a:t>
            </a:r>
          </a:p>
          <a:p>
            <a:r>
              <a:rPr lang="en-US" altLang="zh-CN" dirty="0" smtClean="0"/>
              <a:t>design operating conditions (853 F exhaust gas, 425 F ORC fluid, and 60 F water cooling) the additional </a:t>
            </a:r>
          </a:p>
          <a:p>
            <a:r>
              <a:rPr lang="en-US" altLang="zh-CN" dirty="0" smtClean="0"/>
              <a:t>350 </a:t>
            </a:r>
            <a:r>
              <a:rPr lang="en-US" altLang="zh-CN" dirty="0" err="1" smtClean="0"/>
              <a:t>kWe</a:t>
            </a:r>
            <a:r>
              <a:rPr lang="en-US" altLang="zh-CN" dirty="0" smtClean="0"/>
              <a:t> increased the power system efficiency from 38% to 45.1% representing an 18% increase in </a:t>
            </a:r>
          </a:p>
          <a:p>
            <a:r>
              <a:rPr lang="en-US" altLang="zh-CN" dirty="0" smtClean="0"/>
              <a:t>total efficiency. (Photograph of the ORC plant as built and operated )</a:t>
            </a:r>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 three-dimensional</a:t>
            </a:r>
            <a:r>
              <a:rPr lang="en-US" altLang="zh-CN" baseline="0" dirty="0" smtClean="0"/>
              <a:t> mathematical model is developed to describe ground coil operation. The model considers the fluid flow inside the coil, coil material and size, and cyclic operation of the coil.</a:t>
            </a:r>
          </a:p>
          <a:p>
            <a:endParaRPr lang="en-US" altLang="zh-CN" baseline="0" dirty="0" smtClean="0"/>
          </a:p>
          <a:p>
            <a:r>
              <a:rPr lang="en-US" altLang="zh-CN" dirty="0" smtClean="0"/>
              <a:t>Diagram  of  ground  coil.</a:t>
            </a:r>
            <a:endParaRPr lang="zh-CN" altLang="en-US" dirty="0"/>
          </a:p>
        </p:txBody>
      </p:sp>
      <p:sp>
        <p:nvSpPr>
          <p:cNvPr id="4" name="灯片编号占位符 3"/>
          <p:cNvSpPr>
            <a:spLocks noGrp="1"/>
          </p:cNvSpPr>
          <p:nvPr>
            <p:ph type="sldNum" sz="quarter" idx="10"/>
          </p:nvPr>
        </p:nvSpPr>
        <p:spPr/>
        <p:txBody>
          <a:bodyPr/>
          <a:lstStyle/>
          <a:p>
            <a:pPr>
              <a:defRPr/>
            </a:pPr>
            <a:fld id="{DA410CFF-A1CA-49F8-9BE7-226649991039}" type="slidenum">
              <a:rPr lang="zh-CN" altLang="en-US" smtClean="0"/>
              <a:pPr>
                <a:defRPr/>
              </a:pPr>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zh-CN" sz="1200" b="1" dirty="0" smtClean="0">
                <a:solidFill>
                  <a:schemeClr val="tx2"/>
                </a:solidFill>
                <a:latin typeface="Georgia" pitchFamily="18" charset="0"/>
              </a:rPr>
              <a:t>China has recognized the importance of Smart Cities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zh-CN" sz="1200" b="1" dirty="0" smtClean="0">
                <a:solidFill>
                  <a:schemeClr val="tx2"/>
                </a:solidFill>
                <a:latin typeface="Georgia" pitchFamily="18" charset="0"/>
              </a:rPr>
              <a:t>China has been active on Smart Urban Park development and demonstration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ltLang="zh-CN" sz="1200" b="1" dirty="0" smtClean="0">
              <a:solidFill>
                <a:schemeClr val="tx2"/>
              </a:solidFill>
              <a:latin typeface="Georgia" pitchFamily="18" charset="0"/>
            </a:endParaRPr>
          </a:p>
          <a:p>
            <a:r>
              <a:rPr lang="en-US" sz="1200" kern="1200" dirty="0" smtClean="0">
                <a:solidFill>
                  <a:schemeClr val="tx1"/>
                </a:solidFill>
                <a:latin typeface="+mn-lt"/>
                <a:ea typeface="+mn-ea"/>
                <a:cs typeface="+mn-cs"/>
              </a:rPr>
              <a:t>We want to use this workshop as a platform to </a:t>
            </a:r>
            <a:r>
              <a:rPr lang="en-GB" sz="1200" kern="1200" dirty="0" smtClean="0">
                <a:solidFill>
                  <a:schemeClr val="tx1"/>
                </a:solidFill>
                <a:latin typeface="+mn-lt"/>
                <a:ea typeface="+mn-ea"/>
                <a:cs typeface="+mn-cs"/>
              </a:rPr>
              <a:t>share </a:t>
            </a:r>
            <a:r>
              <a:rPr lang="de-DE" sz="1200" kern="1200" dirty="0" smtClean="0">
                <a:solidFill>
                  <a:schemeClr val="tx1"/>
                </a:solidFill>
                <a:latin typeface="+mn-lt"/>
                <a:ea typeface="+mn-ea"/>
                <a:cs typeface="+mn-cs"/>
              </a:rPr>
              <a:t>experiences and best practices, </a:t>
            </a:r>
            <a:r>
              <a:rPr lang="en-GB" sz="1200" kern="1200" dirty="0" smtClean="0">
                <a:solidFill>
                  <a:schemeClr val="tx1"/>
                </a:solidFill>
                <a:latin typeface="+mn-lt"/>
                <a:ea typeface="+mn-ea"/>
                <a:cs typeface="+mn-cs"/>
              </a:rPr>
              <a:t>stimulate funding, and promote joint research on Smart City design and </a:t>
            </a:r>
            <a:r>
              <a:rPr lang="en-US" sz="1200" kern="1200" dirty="0" smtClean="0">
                <a:solidFill>
                  <a:schemeClr val="tx1"/>
                </a:solidFill>
                <a:latin typeface="+mn-lt"/>
                <a:ea typeface="+mn-ea"/>
                <a:cs typeface="+mn-cs"/>
              </a:rPr>
              <a:t>urban park planning</a:t>
            </a:r>
            <a:r>
              <a:rPr lang="de-DE" sz="1200" kern="1200" dirty="0" smtClean="0">
                <a:solidFill>
                  <a:schemeClr val="tx1"/>
                </a:solidFill>
                <a:latin typeface="+mn-lt"/>
                <a:ea typeface="+mn-ea"/>
                <a:cs typeface="+mn-cs"/>
              </a:rPr>
              <a:t>.</a:t>
            </a:r>
            <a:endParaRPr lang="zh-CN" altLang="en-US" sz="1200" kern="120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ltLang="zh-CN" sz="1200" b="1" dirty="0" smtClean="0">
              <a:solidFill>
                <a:schemeClr val="tx2"/>
              </a:solidFill>
              <a:latin typeface="Georgia"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2060"/>
                </a:solidFill>
                <a:latin typeface="Georgia" pitchFamily="18" charset="0"/>
                <a:ea typeface="+mn-ea"/>
                <a:cs typeface="Times New Roman" pitchFamily="18" charset="0"/>
              </a:rPr>
              <a:t> the most beautiful campus in China</a:t>
            </a:r>
            <a:r>
              <a:rPr lang="zh-CN" altLang="en-US" sz="1200" dirty="0" smtClean="0">
                <a:solidFill>
                  <a:srgbClr val="002060"/>
                </a:solidFill>
                <a:latin typeface="Georgia" pitchFamily="18" charset="0"/>
                <a:ea typeface="+mn-ea"/>
                <a:cs typeface="Times New Roman" pitchFamily="18" charset="0"/>
              </a:rPr>
              <a:t>。</a:t>
            </a:r>
            <a:r>
              <a:rPr lang="en-US" altLang="zh-CN" sz="1200" dirty="0" smtClean="0">
                <a:solidFill>
                  <a:srgbClr val="002060"/>
                </a:solidFill>
                <a:latin typeface="Georgia" pitchFamily="18" charset="0"/>
                <a:ea typeface="+mn-ea"/>
                <a:cs typeface="Times New Roman" pitchFamily="18" charset="0"/>
              </a:rPr>
              <a:t>Three campuses.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002060"/>
              </a:solidFill>
              <a:latin typeface="Georgia" pitchFamily="18" charset="0"/>
              <a:ea typeface="+mn-ea"/>
              <a:cs typeface="Times New Roman" pitchFamily="18" charset="0"/>
            </a:endParaRPr>
          </a:p>
          <a:p>
            <a:pPr algn="l">
              <a:lnSpc>
                <a:spcPts val="1800"/>
              </a:lnSpc>
              <a:tabLst/>
            </a:pPr>
            <a:r>
              <a:rPr lang="en-US" altLang="zh-CN" sz="1400" dirty="0" smtClean="0">
                <a:solidFill>
                  <a:srgbClr val="000000"/>
                </a:solidFill>
                <a:latin typeface="Calibri" pitchFamily="18" charset="0"/>
                <a:cs typeface="Calibri" pitchFamily="18" charset="0"/>
              </a:rPr>
              <a:t>The</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university</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now</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has</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a</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total </a:t>
            </a:r>
            <a:r>
              <a:rPr lang="en-US" altLang="zh-CN" sz="1200" dirty="0" smtClean="0">
                <a:solidFill>
                  <a:srgbClr val="000000"/>
                </a:solidFill>
                <a:latin typeface="Calibri" pitchFamily="18" charset="0"/>
                <a:cs typeface="Calibri" pitchFamily="18" charset="0"/>
              </a:rPr>
              <a:t>number of</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38,000</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full-time students</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on</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campus,</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over</a:t>
            </a:r>
            <a:r>
              <a:rPr lang="en-US" altLang="zh-CN" sz="1200" dirty="0" smtClean="0">
                <a:latin typeface="Times New Roman" pitchFamily="18" charset="0"/>
                <a:cs typeface="Times New Roman" pitchFamily="18" charset="0"/>
              </a:rPr>
              <a:t> </a:t>
            </a:r>
            <a:r>
              <a:rPr lang="en-US" altLang="zh-CN" dirty="0" smtClean="0">
                <a:solidFill>
                  <a:srgbClr val="000000"/>
                </a:solidFill>
                <a:latin typeface="Calibri" pitchFamily="18" charset="0"/>
                <a:cs typeface="Calibri" pitchFamily="18" charset="0"/>
              </a:rPr>
              <a:t>2500 international</a:t>
            </a:r>
            <a:r>
              <a:rPr lang="en-US" altLang="zh-CN" dirty="0" smtClean="0">
                <a:latin typeface="Times New Roman" pitchFamily="18" charset="0"/>
                <a:cs typeface="Times New Roman" pitchFamily="18" charset="0"/>
              </a:rPr>
              <a:t> </a:t>
            </a:r>
            <a:r>
              <a:rPr lang="en-US" altLang="zh-CN" dirty="0" smtClean="0">
                <a:solidFill>
                  <a:srgbClr val="000000"/>
                </a:solidFill>
                <a:latin typeface="Calibri" pitchFamily="18" charset="0"/>
                <a:cs typeface="Calibri" pitchFamily="18" charset="0"/>
              </a:rPr>
              <a:t>students</a:t>
            </a:r>
          </a:p>
          <a:p>
            <a:pPr algn="l">
              <a:lnSpc>
                <a:spcPts val="2200"/>
              </a:lnSpc>
              <a:tabLst>
                <a:tab pos="304800" algn="l"/>
                <a:tab pos="5638800" algn="l"/>
                <a:tab pos="6324600" algn="l"/>
              </a:tabLst>
            </a:pPr>
            <a:endParaRPr lang="en-US" altLang="zh-CN" sz="1200" dirty="0" smtClean="0">
              <a:solidFill>
                <a:srgbClr val="002060"/>
              </a:solidFill>
              <a:latin typeface="Georgia" pitchFamily="18" charset="0"/>
              <a:ea typeface="+mn-ea"/>
              <a:cs typeface="Times New Roman" pitchFamily="18" charset="0"/>
            </a:endParaRPr>
          </a:p>
          <a:p>
            <a:pPr algn="dist">
              <a:lnSpc>
                <a:spcPts val="2100"/>
              </a:lnSpc>
              <a:tabLst>
                <a:tab pos="304800" algn="l"/>
                <a:tab pos="5638800" algn="l"/>
                <a:tab pos="6324600" algn="l"/>
              </a:tabLst>
            </a:pPr>
            <a:r>
              <a:rPr lang="en-US" altLang="zh-CN" dirty="0" smtClean="0"/>
              <a:t>		</a:t>
            </a:r>
            <a:endParaRPr lang="en-US" altLang="zh-CN" sz="1200" dirty="0" smtClean="0">
              <a:solidFill>
                <a:srgbClr val="002060"/>
              </a:solidFill>
              <a:latin typeface="Georgia" pitchFamily="18" charset="0"/>
              <a:ea typeface="+mn-ea"/>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C9FB8567-256D-4528-AD42-020C2766A4B3}" type="slidenum">
              <a:rPr lang="zh-CN" altLang="en-US" smtClean="0"/>
              <a:pPr>
                <a:defRPr/>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Our school</a:t>
            </a:r>
            <a:r>
              <a:rPr lang="en-US" altLang="zh-CN" baseline="0" dirty="0" smtClean="0"/>
              <a:t> if f</a:t>
            </a:r>
            <a:r>
              <a:rPr lang="en-US" altLang="zh-CN" dirty="0" smtClean="0"/>
              <a:t>ounded in 2007. We</a:t>
            </a:r>
            <a:r>
              <a:rPr lang="en-US" altLang="zh-CN" baseline="0" dirty="0" smtClean="0"/>
              <a:t> now have over 40 full time faculty members.</a:t>
            </a:r>
            <a:endParaRPr lang="zh-CN" altLang="en-US" dirty="0" smtClean="0"/>
          </a:p>
          <a:p>
            <a:r>
              <a:rPr lang="en-US" altLang="zh-CN" dirty="0" smtClean="0"/>
              <a:t>If you look at the TRL</a:t>
            </a:r>
            <a:r>
              <a:rPr lang="en-US" altLang="zh-CN" baseline="0" dirty="0" smtClean="0"/>
              <a:t> (</a:t>
            </a:r>
            <a:r>
              <a:rPr lang="en-US" sz="1200" b="0" i="0" kern="1200" dirty="0" smtClean="0">
                <a:solidFill>
                  <a:schemeClr val="tx1"/>
                </a:solidFill>
                <a:latin typeface="+mn-lt"/>
                <a:ea typeface="+mn-ea"/>
                <a:cs typeface="+mn-cs"/>
              </a:rPr>
              <a:t>Technology readiness levels), most</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universitites</a:t>
            </a:r>
            <a:r>
              <a:rPr lang="en-US" sz="1200" b="0" i="0" kern="1200" baseline="0" dirty="0" smtClean="0">
                <a:solidFill>
                  <a:schemeClr val="tx1"/>
                </a:solidFill>
                <a:latin typeface="+mn-lt"/>
                <a:ea typeface="+mn-ea"/>
                <a:cs typeface="+mn-cs"/>
              </a:rPr>
              <a:t> are located between TRL 1-3, most companies are between 7-9, we are somewhere between 4-6, that’s why we have a lot of development and Demonstration projects with our industrial partners.</a:t>
            </a:r>
          </a:p>
          <a:p>
            <a:endParaRPr lang="en-US" altLang="zh-CN" sz="1200" b="0"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Last</a:t>
            </a:r>
            <a:r>
              <a:rPr lang="en-US" altLang="zh-CN" sz="1200" kern="1200" baseline="0" dirty="0" smtClean="0">
                <a:solidFill>
                  <a:schemeClr val="tx1"/>
                </a:solidFill>
                <a:latin typeface="+mn-lt"/>
                <a:ea typeface="+mn-ea"/>
                <a:cs typeface="+mn-cs"/>
              </a:rPr>
              <a:t> year, w</a:t>
            </a:r>
            <a:r>
              <a:rPr lang="en-US" altLang="zh-CN" sz="1200" kern="1200" dirty="0" smtClean="0">
                <a:solidFill>
                  <a:schemeClr val="tx1"/>
                </a:solidFill>
                <a:latin typeface="+mn-lt"/>
                <a:ea typeface="+mn-ea"/>
                <a:cs typeface="+mn-cs"/>
              </a:rPr>
              <a:t>e have </a:t>
            </a:r>
            <a:r>
              <a:rPr lang="en-US" sz="1200" kern="1200" dirty="0" smtClean="0">
                <a:solidFill>
                  <a:schemeClr val="tx1"/>
                </a:solidFill>
                <a:latin typeface="+mn-lt"/>
                <a:ea typeface="+mn-ea"/>
                <a:cs typeface="+mn-cs"/>
              </a:rPr>
              <a:t>announced the formation of a (</a:t>
            </a:r>
            <a:r>
              <a:rPr lang="en-US" sz="1200" kern="1200" dirty="0" err="1" smtClean="0">
                <a:solidFill>
                  <a:schemeClr val="tx1"/>
                </a:solidFill>
                <a:latin typeface="+mn-lt"/>
                <a:ea typeface="+mn-ea"/>
                <a:cs typeface="+mn-cs"/>
              </a:rPr>
              <a:t>regioanl</a:t>
            </a:r>
            <a:r>
              <a:rPr lang="en-US" sz="1200" kern="1200" dirty="0" smtClean="0">
                <a:solidFill>
                  <a:schemeClr val="tx1"/>
                </a:solidFill>
                <a:latin typeface="+mn-lt"/>
                <a:ea typeface="+mn-ea"/>
                <a:cs typeface="+mn-cs"/>
              </a:rPr>
              <a:t>) new energy industry to bring technologies, people, capital and market together.</a:t>
            </a:r>
            <a:endParaRPr lang="en-US" altLang="zh-CN" sz="1200"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0000"/>
                </a:solidFill>
                <a:latin typeface="Calibri" pitchFamily="18" charset="0"/>
                <a:cs typeface="Calibri" pitchFamily="18" charset="0"/>
              </a:rPr>
              <a:t>Our</a:t>
            </a:r>
            <a:r>
              <a:rPr lang="en-US" altLang="zh-CN" sz="1200" baseline="0" dirty="0" smtClean="0">
                <a:solidFill>
                  <a:srgbClr val="000000"/>
                </a:solidFill>
                <a:latin typeface="Calibri" pitchFamily="18" charset="0"/>
                <a:cs typeface="Calibri" pitchFamily="18" charset="0"/>
              </a:rPr>
              <a:t> school </a:t>
            </a:r>
            <a:r>
              <a:rPr lang="en-US" altLang="zh-CN" sz="1200" dirty="0" smtClean="0">
                <a:solidFill>
                  <a:srgbClr val="000000"/>
                </a:solidFill>
                <a:latin typeface="Calibri" pitchFamily="18" charset="0"/>
                <a:cs typeface="Calibri" pitchFamily="18" charset="0"/>
              </a:rPr>
              <a:t>conduct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research</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and</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develop technologies</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in</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Advanced</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Nuclear</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Energy,</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Solar Energy,</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Chemical</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Energy,</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Bio-energy,</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Energy </a:t>
            </a:r>
            <a:r>
              <a:rPr lang="en-US" altLang="zh-CN" sz="1400" dirty="0" smtClean="0">
                <a:solidFill>
                  <a:srgbClr val="000000"/>
                </a:solidFill>
                <a:latin typeface="Calibri" pitchFamily="18" charset="0"/>
                <a:cs typeface="Calibri" pitchFamily="18" charset="0"/>
              </a:rPr>
              <a:t>Efficiency</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Engineering</a:t>
            </a:r>
            <a:r>
              <a:rPr lang="en-US" altLang="zh-CN" sz="1400" dirty="0" smtClean="0">
                <a:latin typeface="Times New Roman" pitchFamily="18" charset="0"/>
                <a:cs typeface="Times New Roman" pitchFamily="18" charset="0"/>
              </a:rPr>
              <a:t> (</a:t>
            </a:r>
            <a:r>
              <a:rPr lang="en-US" altLang="zh-CN" sz="1400" b="1" dirty="0" smtClean="0">
                <a:solidFill>
                  <a:srgbClr val="002060"/>
                </a:solidFill>
                <a:latin typeface="Georgia" pitchFamily="18" charset="0"/>
                <a:ea typeface="+mn-ea"/>
              </a:rPr>
              <a:t>First EEE postgraduate </a:t>
            </a:r>
            <a:r>
              <a:rPr lang="en-US" altLang="zh-CN" sz="1400" b="1" dirty="0" err="1" smtClean="0">
                <a:solidFill>
                  <a:srgbClr val="002060"/>
                </a:solidFill>
                <a:latin typeface="Georgia" pitchFamily="18" charset="0"/>
                <a:ea typeface="+mn-ea"/>
              </a:rPr>
              <a:t>programme</a:t>
            </a:r>
            <a:r>
              <a:rPr lang="en-US" altLang="zh-CN" sz="1400" b="1" dirty="0" smtClean="0">
                <a:solidFill>
                  <a:srgbClr val="002060"/>
                </a:solidFill>
                <a:latin typeface="Georgia" pitchFamily="18" charset="0"/>
                <a:ea typeface="+mn-ea"/>
              </a:rPr>
              <a:t> in China - MOE approved </a:t>
            </a:r>
            <a:r>
              <a:rPr lang="en-US" altLang="zh-CN" sz="1400" dirty="0" smtClean="0">
                <a:latin typeface="Times New Roman" pitchFamily="18" charset="0"/>
                <a:cs typeface="Times New Roman" pitchFamily="18" charset="0"/>
              </a:rPr>
              <a:t>)</a:t>
            </a:r>
            <a:r>
              <a:rPr lang="en-US" altLang="zh-CN" sz="1400" dirty="0" smtClean="0">
                <a:solidFill>
                  <a:srgbClr val="000000"/>
                </a:solidFill>
                <a:latin typeface="Calibri" pitchFamily="18" charset="0"/>
                <a:cs typeface="Calibri" pitchFamily="18" charset="0"/>
              </a:rPr>
              <a:t>and</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Energy</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Calibri" pitchFamily="18" charset="0"/>
                <a:cs typeface="Calibri" pitchFamily="18" charset="0"/>
              </a:rPr>
              <a:t>Economics.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latin typeface="+mn-lt"/>
              <a:ea typeface="+mn-ea"/>
              <a:cs typeface="+mn-cs"/>
            </a:endParaRPr>
          </a:p>
          <a:p>
            <a:endParaRPr lang="en-US" sz="14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400" dirty="0" smtClean="0">
              <a:solidFill>
                <a:srgbClr val="000000"/>
              </a:solidFill>
              <a:latin typeface="Calibri" pitchFamily="18" charset="0"/>
              <a:cs typeface="Calibri"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B9BD2E72-F825-4B59-A4D3-713EC4FC6762}" type="slidenum">
              <a:rPr lang="zh-CN" altLang="en-US" smtClean="0"/>
              <a:pPr>
                <a:defRPr/>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EEE is an interdisciplinary</a:t>
            </a:r>
            <a:r>
              <a:rPr lang="en-US" altLang="zh-CN" sz="1200" kern="1200" baseline="0" dirty="0" smtClean="0">
                <a:solidFill>
                  <a:schemeClr val="tx1"/>
                </a:solidFill>
                <a:latin typeface="+mn-lt"/>
                <a:ea typeface="+mn-ea"/>
                <a:cs typeface="+mn-cs"/>
              </a:rPr>
              <a:t> research and applied science, t</a:t>
            </a:r>
            <a:r>
              <a:rPr lang="en-US" dirty="0" smtClean="0"/>
              <a:t>he wide ranging research in the Institute has been grouped into four focus areas: Industrial, Buildings, Transportation,</a:t>
            </a:r>
            <a:r>
              <a:rPr lang="en-US" baseline="0" dirty="0" smtClean="0"/>
              <a:t> Economics &amp; Policy and </a:t>
            </a:r>
            <a:r>
              <a:rPr lang="en-US" baseline="0" dirty="0" err="1" smtClean="0"/>
              <a:t>Management.</a:t>
            </a:r>
            <a:r>
              <a:rPr lang="en-US" dirty="0" err="1" smtClean="0"/>
              <a:t>We</a:t>
            </a:r>
            <a:r>
              <a:rPr lang="en-US" dirty="0" smtClean="0"/>
              <a:t> now have 6 faculty members,</a:t>
            </a:r>
            <a:r>
              <a:rPr lang="en-US" baseline="0" dirty="0" smtClean="0"/>
              <a:t> plus 7 postgraduates (1 </a:t>
            </a:r>
            <a:r>
              <a:rPr lang="en-US" baseline="0" dirty="0" err="1" smtClean="0"/>
              <a:t>Ph.D</a:t>
            </a:r>
            <a:r>
              <a:rPr lang="en-US" baseline="0" dirty="0" smtClean="0"/>
              <a:t> &amp; 6 master </a:t>
            </a:r>
            <a:r>
              <a:rPr lang="en-US" baseline="0" dirty="0" smtClean="0"/>
              <a:t>students.</a:t>
            </a:r>
            <a:endParaRPr lang="en-GB" sz="1200" i="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And therefore, the</a:t>
            </a:r>
            <a:r>
              <a:rPr lang="en-US" sz="1200" kern="1200" baseline="0" dirty="0" smtClean="0">
                <a:solidFill>
                  <a:schemeClr val="tx1"/>
                </a:solidFill>
                <a:latin typeface="+mn-lt"/>
                <a:ea typeface="+mn-ea"/>
                <a:cs typeface="+mn-cs"/>
              </a:rPr>
              <a:t> institute works extensively with the government and industries.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39B80062-13FE-4F7C-923C-08435AFD0936}" type="slidenum">
              <a:rPr lang="en-GB" smtClean="0"/>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1267"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smtClean="0"/>
              <a:t>The work being carried out in</a:t>
            </a:r>
            <a:r>
              <a:rPr lang="en-GB" sz="1200" baseline="0" dirty="0" smtClean="0"/>
              <a:t> my team at IEEE</a:t>
            </a:r>
            <a:r>
              <a:rPr lang="en-GB" sz="1200" dirty="0" smtClean="0"/>
              <a:t> is a whole-systems analysis </a:t>
            </a:r>
            <a:r>
              <a:rPr lang="en-GB" sz="1200" baseline="0" dirty="0" smtClean="0"/>
              <a:t>of multi-scale energy systems.</a:t>
            </a:r>
            <a:r>
              <a:rPr lang="en-GB" sz="1200" dirty="0" smtClean="0"/>
              <a:t> That is, every relevant time and length scale is considered in our work. </a:t>
            </a:r>
            <a:r>
              <a:rPr lang="en-US" sz="1200" dirty="0" smtClean="0">
                <a:latin typeface="Calibri" pitchFamily="34" charset="0"/>
                <a:ea typeface="ＭＳ Ｐゴシック" pitchFamily="34" charset="-128"/>
              </a:rPr>
              <a:t>Our approach to tackle this challenge is through </a:t>
            </a:r>
            <a:r>
              <a:rPr lang="en-US" sz="1200" dirty="0" err="1" smtClean="0">
                <a:latin typeface="Calibri" pitchFamily="34" charset="0"/>
                <a:ea typeface="ＭＳ Ｐゴシック" pitchFamily="34" charset="-128"/>
              </a:rPr>
              <a:t>Multiscale</a:t>
            </a:r>
            <a:r>
              <a:rPr lang="en-US" sz="1200" dirty="0" smtClean="0">
                <a:latin typeface="Calibri" pitchFamily="34" charset="0"/>
                <a:ea typeface="ＭＳ Ｐゴシック" pitchFamily="34" charset="-128"/>
              </a:rPr>
              <a:t> predictive models</a:t>
            </a:r>
            <a:r>
              <a:rPr lang="en-US" sz="1200" baseline="0" dirty="0" smtClean="0">
                <a:latin typeface="Calibri" pitchFamily="34" charset="0"/>
                <a:ea typeface="ＭＳ Ｐゴシック" pitchFamily="34" charset="-128"/>
              </a:rPr>
              <a:t> that are developed with different computer tools and </a:t>
            </a:r>
            <a:r>
              <a:rPr lang="en-US" sz="1200" baseline="0" dirty="0" err="1" smtClean="0">
                <a:latin typeface="Calibri" pitchFamily="34" charset="0"/>
                <a:ea typeface="ＭＳ Ｐゴシック" pitchFamily="34" charset="-128"/>
              </a:rPr>
              <a:t>softwares</a:t>
            </a:r>
            <a:r>
              <a:rPr lang="en-US" sz="1200" baseline="0" dirty="0" smtClean="0">
                <a:latin typeface="Calibri" pitchFamily="34" charset="0"/>
                <a:ea typeface="ＭＳ Ｐゴシック" pitchFamily="34" charset="-128"/>
              </a:rPr>
              <a:t> like </a:t>
            </a:r>
            <a:r>
              <a:rPr lang="en-US" sz="1200" baseline="0" dirty="0" err="1" smtClean="0">
                <a:latin typeface="Calibri" pitchFamily="34" charset="0"/>
                <a:ea typeface="ＭＳ Ｐゴシック" pitchFamily="34" charset="-128"/>
              </a:rPr>
              <a:t>gPROMS</a:t>
            </a:r>
            <a:r>
              <a:rPr lang="en-US" sz="1200" baseline="0" dirty="0" smtClean="0">
                <a:latin typeface="Calibri" pitchFamily="34" charset="0"/>
                <a:ea typeface="ＭＳ Ｐゴシック" pitchFamily="34" charset="-128"/>
              </a:rPr>
              <a:t>.</a:t>
            </a:r>
            <a:r>
              <a:rPr lang="en-US" sz="1200" dirty="0" smtClean="0">
                <a:latin typeface="Calibri" pitchFamily="34" charset="0"/>
                <a:ea typeface="ＭＳ Ｐゴシック" pitchFamily="34" charset="-128"/>
              </a:rPr>
              <a:t> </a:t>
            </a:r>
            <a:endParaRPr lang="en-GB" sz="1200"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zh-CN" altLang="en-US" dirty="0" smtClean="0"/>
          </a:p>
        </p:txBody>
      </p:sp>
      <p:sp>
        <p:nvSpPr>
          <p:cNvPr id="4" name="灯片编号占位符 3"/>
          <p:cNvSpPr>
            <a:spLocks noGrp="1"/>
          </p:cNvSpPr>
          <p:nvPr>
            <p:ph type="sldNum" sz="quarter" idx="5"/>
          </p:nvPr>
        </p:nvSpPr>
        <p:spPr/>
        <p:txBody>
          <a:bodyPr/>
          <a:lstStyle/>
          <a:p>
            <a:pPr>
              <a:defRPr/>
            </a:pPr>
            <a:fld id="{7091817F-F557-49D6-8C48-A2BE022E795C}" type="slidenum">
              <a:rPr lang="zh-CN" altLang="en-US" smtClean="0"/>
              <a:pPr>
                <a:defRPr/>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8341F266-4E72-46D4-AF3C-2DDF661D1764}" type="slidenum">
              <a:rPr lang="en-US" altLang="zh-CN"/>
              <a:pPr>
                <a:def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82000" cy="4572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03DBFDA7-C888-40D6-981B-152A06417157}"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r>
              <a:rPr lang="en-US" altLang="zh-CN" smtClean="0"/>
              <a:t>2010/12/16</a:t>
            </a: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r>
              <a:rPr lang="en-US" altLang="zh-CN" smtClean="0"/>
              <a:t>2010/12/16</a:t>
            </a: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defRPr/>
            </a:pPr>
            <a:r>
              <a:rPr lang="en-US" altLang="zh-CN" smtClean="0"/>
              <a:t>2010/12/16</a:t>
            </a: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r>
              <a:rPr lang="en-US" altLang="zh-CN" smtClean="0"/>
              <a:t>2010/12/16</a:t>
            </a:r>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r>
              <a:rPr lang="en-US" altLang="zh-CN" smtClean="0"/>
              <a:t>2010/12/16</a:t>
            </a:r>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r>
              <a:rPr lang="en-US" altLang="zh-CN" smtClean="0"/>
              <a:t>2010/12/16</a:t>
            </a: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en-US" altLang="zh-CN" smtClean="0"/>
              <a:t>2010/12/16</a:t>
            </a:r>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r>
              <a:rPr lang="en-US" altLang="zh-CN" smtClean="0"/>
              <a:t>2010/12/16</a:t>
            </a:r>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r>
              <a:rPr lang="en-US" altLang="zh-CN" smtClean="0"/>
              <a:t>2010/12/16</a:t>
            </a:r>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r>
              <a:rPr lang="en-US" altLang="zh-CN" smtClean="0"/>
              <a:t>2010/12/16</a:t>
            </a: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r>
              <a:rPr lang="en-US" altLang="zh-CN" smtClean="0"/>
              <a:t>2010/12/16</a:t>
            </a: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07EB5FE8-DCCD-46F8-B276-73AAED1C02B5}" type="slidenum">
              <a:rPr lang="en-US" altLang="zh-CN"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9541C62D-098D-4DF8-8669-9D941FA35532}" type="slidenum">
              <a:rPr lang="en-US" altLang="zh-CN"/>
              <a:pPr>
                <a:defRPr/>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83B9A692-F370-4AF3-952F-C2B6645EF82A}" type="slidenum">
              <a:rPr lang="en-US" altLang="zh-CN"/>
              <a:pPr>
                <a:defRPr/>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9541C62D-098D-4DF8-8669-9D941FA35532}" type="slidenum">
              <a:rPr lang="en-US" altLang="zh-CN"/>
              <a:pPr>
                <a:def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8341F266-4E72-46D4-AF3C-2DDF661D1764}" type="slidenum">
              <a:rPr lang="en-US" altLang="zh-CN"/>
              <a:pPr>
                <a:defRPr/>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382000" cy="563562"/>
          </a:xfrm>
          <a:prstGeom prst="rect">
            <a:avLst/>
          </a:prstGeom>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ltLang="zh-CN" smtClean="0"/>
              <a:t>2010/12/16</a:t>
            </a:r>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CB2A6BFE-30AF-44A7-9AA6-905B58B7B556}"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AB6CE33D-4D65-4026-AAC9-C662B4C3B117}" type="slidenum">
              <a:rPr lang="en-US" altLang="zh-CN"/>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3" name="矩形 2"/>
          <p:cNvSpPr/>
          <p:nvPr userDrawn="1"/>
        </p:nvSpPr>
        <p:spPr>
          <a:xfrm>
            <a:off x="0" y="685800"/>
            <a:ext cx="9144000" cy="152400"/>
          </a:xfrm>
          <a:prstGeom prst="rect">
            <a:avLst/>
          </a:prstGeom>
          <a:solidFill>
            <a:srgbClr val="3C73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 name="圆角矩形 3"/>
          <p:cNvSpPr/>
          <p:nvPr userDrawn="1"/>
        </p:nvSpPr>
        <p:spPr>
          <a:xfrm>
            <a:off x="0" y="838200"/>
            <a:ext cx="9144000" cy="5029200"/>
          </a:xfrm>
          <a:prstGeom prst="roundRect">
            <a:avLst>
              <a:gd name="adj" fmla="val 0"/>
            </a:avLst>
          </a:prstGeom>
          <a:gradFill>
            <a:gsLst>
              <a:gs pos="0">
                <a:schemeClr val="bg1">
                  <a:alpha val="4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矩形 4"/>
          <p:cNvSpPr/>
          <p:nvPr userDrawn="1"/>
        </p:nvSpPr>
        <p:spPr>
          <a:xfrm>
            <a:off x="0" y="0"/>
            <a:ext cx="9144000" cy="685800"/>
          </a:xfrm>
          <a:prstGeom prst="rect">
            <a:avLst/>
          </a:prstGeom>
          <a:solidFill>
            <a:srgbClr val="2E6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 name="直接连接符 5"/>
          <p:cNvCxnSpPr/>
          <p:nvPr userDrawn="1"/>
        </p:nvCxnSpPr>
        <p:spPr>
          <a:xfrm flipV="1">
            <a:off x="0" y="685800"/>
            <a:ext cx="9144000" cy="158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E:\web\能源研究院\图片（logo，ppt等）\图片2.png"/>
          <p:cNvPicPr>
            <a:picLocks noChangeAspect="1" noChangeArrowheads="1"/>
          </p:cNvPicPr>
          <p:nvPr userDrawn="1"/>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8" name="Date Placeholder 3"/>
          <p:cNvSpPr>
            <a:spLocks noGrp="1"/>
          </p:cNvSpPr>
          <p:nvPr>
            <p:ph type="dt" sz="half" idx="10"/>
          </p:nvPr>
        </p:nvSpPr>
        <p:spPr/>
        <p:txBody>
          <a:bodyPr/>
          <a:lstStyle>
            <a:lvl1pPr>
              <a:defRPr/>
            </a:lvl1pPr>
          </a:lstStyle>
          <a:p>
            <a:pPr>
              <a:defRPr/>
            </a:pPr>
            <a:r>
              <a:rPr lang="en-US" altLang="zh-CN" smtClean="0"/>
              <a:t>2010/12/16</a:t>
            </a:r>
            <a:endParaRPr/>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a:defRPr/>
            </a:lvl1pPr>
          </a:lstStyle>
          <a:p>
            <a:pPr>
              <a:defRPr/>
            </a:pPr>
            <a:fld id="{05307669-6ECE-40BE-BD29-D0930FB6B4BF}" type="slidenum">
              <a:rPr lang="en-US" altLang="zh-CN"/>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7239000" y="6248400"/>
            <a:ext cx="1905000" cy="457200"/>
          </a:xfrm>
        </p:spPr>
        <p:txBody>
          <a:bodyPr/>
          <a:lstStyle>
            <a:lvl1pPr>
              <a:defRPr/>
            </a:lvl1pPr>
          </a:lstStyle>
          <a:p>
            <a:pPr>
              <a:defRPr/>
            </a:pPr>
            <a:fld id="{BE0090BE-7200-D341-8216-DC07DB554065}" type="slidenum">
              <a:rPr lang="en-US"/>
              <a:pPr>
                <a:defRPr/>
              </a:pPr>
              <a:t>‹#›</a:t>
            </a:fld>
            <a:endParaRPr lang="en-US">
              <a:latin typeface="Times"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D0078841-DDC1-470A-9660-36BDAD070969}"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image" Target="../media/image3.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latinLnBrk="0">
              <a:spcBef>
                <a:spcPts val="0"/>
              </a:spcBef>
              <a:spcAft>
                <a:spcPts val="0"/>
              </a:spcAft>
              <a:defRPr lang="zh-CN" sz="1200">
                <a:solidFill>
                  <a:schemeClr val="tx1">
                    <a:tint val="75000"/>
                  </a:schemeClr>
                </a:solidFill>
                <a:latin typeface="+mn-lt"/>
                <a:ea typeface="+mn-ea"/>
              </a:defRPr>
            </a:lvl1pPr>
          </a:lstStyle>
          <a:p>
            <a:pPr>
              <a:defRPr/>
            </a:pPr>
            <a:r>
              <a:rPr lang="en-US" altLang="zh-CN" smtClean="0"/>
              <a:t>2010/12/16</a:t>
            </a:r>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latinLnBrk="0">
              <a:spcBef>
                <a:spcPts val="0"/>
              </a:spcBef>
              <a:spcAft>
                <a:spcPts val="0"/>
              </a:spcAft>
              <a:defRPr lang="zh-CN" sz="1200">
                <a:solidFill>
                  <a:schemeClr val="tx1">
                    <a:tint val="75000"/>
                  </a:schemeClr>
                </a:solidFill>
                <a:latin typeface="+mn-lt"/>
                <a:ea typeface="+mn-ea"/>
              </a:defRPr>
            </a:lvl1pPr>
          </a:lstStyle>
          <a:p>
            <a:pPr>
              <a:defRPr/>
            </a:pPr>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latinLnBrk="0">
              <a:spcBef>
                <a:spcPts val="0"/>
              </a:spcBef>
              <a:spcAft>
                <a:spcPts val="0"/>
              </a:spcAft>
              <a:defRPr lang="zh-CN" sz="2000">
                <a:solidFill>
                  <a:schemeClr val="bg1"/>
                </a:solidFill>
                <a:latin typeface="Arial" pitchFamily="34" charset="0"/>
                <a:ea typeface="+mn-ea"/>
                <a:cs typeface="Arial" pitchFamily="34" charset="0"/>
              </a:defRPr>
            </a:lvl1pPr>
          </a:lstStyle>
          <a:p>
            <a:pPr>
              <a:defRPr/>
            </a:pPr>
            <a:fld id="{A064FCC2-F3C2-4658-8BBA-EE239B85239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73" r:id="rId3"/>
    <p:sldLayoutId id="2147483675" r:id="rId4"/>
    <p:sldLayoutId id="2147483676" r:id="rId5"/>
    <p:sldLayoutId id="2147483711" r:id="rId6"/>
    <p:sldLayoutId id="2147483712" r:id="rId7"/>
    <p:sldLayoutId id="2147483726" r:id="rId8"/>
    <p:sldLayoutId id="2147483728" r:id="rId9"/>
    <p:sldLayoutId id="2147483729" r:id="rId10"/>
    <p:sldLayoutId id="2147483730"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lang="zh-CN"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lang="zh-CN"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lang="zh-CN"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lang="zh-CN"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lang="zh-CN"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ltLang="zh-CN" smtClean="0"/>
              <a:t>2010/12/16</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7EB5FE8-DCCD-46F8-B276-73AAED1C02B5}"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5" cstate="print">
            <a:lum/>
          </a:blip>
          <a:srcRect/>
          <a:stretch>
            <a:fillRect t="-3000" b="-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latinLnBrk="0">
              <a:spcBef>
                <a:spcPts val="0"/>
              </a:spcBef>
              <a:spcAft>
                <a:spcPts val="0"/>
              </a:spcAft>
              <a:defRPr lang="zh-CN" sz="1200">
                <a:solidFill>
                  <a:schemeClr val="tx1">
                    <a:tint val="75000"/>
                  </a:schemeClr>
                </a:solidFill>
                <a:latin typeface="+mn-lt"/>
                <a:ea typeface="+mn-ea"/>
              </a:defRPr>
            </a:lvl1pPr>
          </a:lstStyle>
          <a:p>
            <a:pPr>
              <a:defRPr/>
            </a:pPr>
            <a:r>
              <a:rPr lang="en-US" altLang="zh-CN" smtClean="0"/>
              <a:t>2010/12/16</a:t>
            </a:r>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latinLnBrk="0">
              <a:spcBef>
                <a:spcPts val="0"/>
              </a:spcBef>
              <a:spcAft>
                <a:spcPts val="0"/>
              </a:spcAft>
              <a:defRPr lang="zh-CN" sz="1200">
                <a:solidFill>
                  <a:schemeClr val="tx1">
                    <a:tint val="75000"/>
                  </a:schemeClr>
                </a:solidFill>
                <a:latin typeface="+mn-lt"/>
                <a:ea typeface="+mn-ea"/>
              </a:defRPr>
            </a:lvl1pPr>
          </a:lstStyle>
          <a:p>
            <a:pPr>
              <a:defRPr/>
            </a:pPr>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latinLnBrk="0">
              <a:spcBef>
                <a:spcPts val="0"/>
              </a:spcBef>
              <a:spcAft>
                <a:spcPts val="0"/>
              </a:spcAft>
              <a:defRPr lang="zh-CN" sz="2000">
                <a:solidFill>
                  <a:schemeClr val="bg1"/>
                </a:solidFill>
                <a:latin typeface="Arial" pitchFamily="34" charset="0"/>
                <a:ea typeface="+mn-ea"/>
                <a:cs typeface="Arial" pitchFamily="34" charset="0"/>
              </a:defRPr>
            </a:lvl1pPr>
          </a:lstStyle>
          <a:p>
            <a:pPr>
              <a:defRPr/>
            </a:pPr>
            <a:fld id="{A064FCC2-F3C2-4658-8BBA-EE239B85239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lang="zh-CN"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lang="zh-CN"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lang="zh-CN"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lang="zh-CN"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lang="zh-CN"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hyperlink" Target="mailto:yrzhao@xmu.edu.cn" TargetMode="External"/><Relationship Id="rId2" Type="http://schemas.openxmlformats.org/officeDocument/2006/relationships/notesSlide" Target="../notesSlides/notesSlide38.xml"/><Relationship Id="rId1" Type="http://schemas.openxmlformats.org/officeDocument/2006/relationships/slideLayout" Target="../slideLayouts/slideLayout4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0" y="1106084"/>
            <a:ext cx="9144000" cy="4837516"/>
          </a:xfrm>
          <a:prstGeom prst="rect">
            <a:avLst/>
          </a:prstGeom>
          <a:noFill/>
          <a:ln w="9525">
            <a:noFill/>
            <a:miter lim="800000"/>
            <a:headEnd/>
            <a:tailEnd/>
          </a:ln>
          <a:effectLst/>
        </p:spPr>
      </p:pic>
      <p:pic>
        <p:nvPicPr>
          <p:cNvPr id="4098" name="图片 3"/>
          <p:cNvPicPr>
            <a:picLocks noChangeAspect="1"/>
          </p:cNvPicPr>
          <p:nvPr/>
        </p:nvPicPr>
        <p:blipFill>
          <a:blip r:embed="rId4" cstate="print">
            <a:lum bright="12000"/>
          </a:blip>
          <a:srcRect/>
          <a:stretch>
            <a:fillRect/>
          </a:stretch>
        </p:blipFill>
        <p:spPr bwMode="auto">
          <a:xfrm>
            <a:off x="0" y="5943600"/>
            <a:ext cx="9144000" cy="914400"/>
          </a:xfrm>
          <a:prstGeom prst="rect">
            <a:avLst/>
          </a:prstGeom>
          <a:noFill/>
          <a:ln w="9525">
            <a:noFill/>
            <a:miter lim="800000"/>
            <a:headEnd/>
            <a:tailEnd/>
          </a:ln>
        </p:spPr>
      </p:pic>
      <p:pic>
        <p:nvPicPr>
          <p:cNvPr id="4102" name="Picture 6" descr="E:\web\能源研究院\图片（logo，ppt等）\logonew.png"/>
          <p:cNvPicPr>
            <a:picLocks noChangeAspect="1" noChangeArrowheads="1"/>
          </p:cNvPicPr>
          <p:nvPr/>
        </p:nvPicPr>
        <p:blipFill>
          <a:blip r:embed="rId5" cstate="print"/>
          <a:srcRect/>
          <a:stretch>
            <a:fillRect/>
          </a:stretch>
        </p:blipFill>
        <p:spPr bwMode="auto">
          <a:xfrm>
            <a:off x="152400" y="69977"/>
            <a:ext cx="3886200" cy="977653"/>
          </a:xfrm>
          <a:prstGeom prst="rect">
            <a:avLst/>
          </a:prstGeom>
          <a:noFill/>
          <a:ln w="9525">
            <a:noFill/>
            <a:miter lim="800000"/>
            <a:headEnd/>
            <a:tailEnd/>
          </a:ln>
        </p:spPr>
      </p:pic>
      <p:sp>
        <p:nvSpPr>
          <p:cNvPr id="10" name="Rectangle 3"/>
          <p:cNvSpPr txBox="1">
            <a:spLocks noChangeArrowheads="1"/>
          </p:cNvSpPr>
          <p:nvPr/>
        </p:nvSpPr>
        <p:spPr bwMode="white">
          <a:xfrm>
            <a:off x="304800" y="6248400"/>
            <a:ext cx="8534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9999FF"/>
              </a:buClr>
              <a:defRPr/>
            </a:pPr>
            <a:r>
              <a:rPr lang="en-US" b="1" kern="0" dirty="0" smtClean="0">
                <a:solidFill>
                  <a:srgbClr val="FFFFFF"/>
                </a:solidFill>
                <a:latin typeface="Verdana"/>
                <a:ea typeface="+mn-ea"/>
              </a:rPr>
              <a:t>Sino-German Workshop, 21-27th June 2014, Xiamen, China</a:t>
            </a:r>
          </a:p>
          <a:p>
            <a:pPr>
              <a:spcBef>
                <a:spcPct val="20000"/>
              </a:spcBef>
              <a:buClr>
                <a:srgbClr val="9999FF"/>
              </a:buClr>
              <a:defRPr/>
            </a:pPr>
            <a:endParaRPr kumimoji="0" lang="en-GB" sz="1800" b="0" i="0" u="none" strike="noStrike" kern="0" cap="none" spc="0" normalizeH="0" baseline="0" noProof="0" dirty="0">
              <a:ln>
                <a:noFill/>
              </a:ln>
              <a:solidFill>
                <a:srgbClr val="FFFFFF"/>
              </a:solidFill>
              <a:effectLst/>
              <a:uLnTx/>
              <a:uFillTx/>
              <a:latin typeface="Verdana"/>
              <a:ea typeface="+mn-ea"/>
              <a:cs typeface="+mn-cs"/>
            </a:endParaRPr>
          </a:p>
        </p:txBody>
      </p:sp>
      <p:sp>
        <p:nvSpPr>
          <p:cNvPr id="12" name="Rectangle 7"/>
          <p:cNvSpPr>
            <a:spLocks noChangeArrowheads="1"/>
          </p:cNvSpPr>
          <p:nvPr/>
        </p:nvSpPr>
        <p:spPr bwMode="auto">
          <a:xfrm>
            <a:off x="571472" y="4233858"/>
            <a:ext cx="8001000" cy="795342"/>
          </a:xfrm>
          <a:prstGeom prst="rect">
            <a:avLst/>
          </a:prstGeom>
          <a:no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lvl="0" fontAlgn="auto">
              <a:spcBef>
                <a:spcPts val="0"/>
              </a:spcBef>
              <a:spcAft>
                <a:spcPts val="0"/>
              </a:spcAft>
              <a:defRPr/>
            </a:pPr>
            <a:r>
              <a:rPr lang="en-US" altLang="zh-CN" sz="3200" b="1" kern="0" dirty="0" smtClean="0">
                <a:latin typeface="Times New Roman" pitchFamily="18" charset="0"/>
                <a:ea typeface="Gungsuh" pitchFamily="18" charset="-127"/>
              </a:rPr>
              <a:t>Dr. </a:t>
            </a:r>
            <a:r>
              <a:rPr lang="en-US" altLang="zh-CN" sz="3200" b="1" kern="0" dirty="0" err="1" smtClean="0">
                <a:latin typeface="Times New Roman" pitchFamily="18" charset="0"/>
                <a:ea typeface="Gungsuh" pitchFamily="18" charset="-127"/>
              </a:rPr>
              <a:t>Yingru</a:t>
            </a:r>
            <a:r>
              <a:rPr lang="en-US" altLang="zh-CN" sz="3200" b="1" kern="0" dirty="0" smtClean="0">
                <a:latin typeface="Times New Roman" pitchFamily="18" charset="0"/>
                <a:ea typeface="Gungsuh" pitchFamily="18" charset="-127"/>
              </a:rPr>
              <a:t> Zhao</a:t>
            </a:r>
            <a:r>
              <a:rPr lang="zh-CN" altLang="en-US" sz="3200" b="1" kern="0" dirty="0" smtClean="0">
                <a:latin typeface="华文楷体" pitchFamily="2" charset="-122"/>
                <a:ea typeface="华文楷体" pitchFamily="2" charset="-122"/>
              </a:rPr>
              <a:t>（赵英汝）</a:t>
            </a:r>
            <a:endParaRPr lang="en-US" altLang="zh-CN" sz="3200" b="1" kern="0" dirty="0" smtClean="0">
              <a:latin typeface="华文楷体" pitchFamily="2" charset="-122"/>
              <a:ea typeface="华文楷体" pitchFamily="2" charset="-122"/>
            </a:endParaRPr>
          </a:p>
          <a:p>
            <a:pPr lvl="0" fontAlgn="auto">
              <a:spcBef>
                <a:spcPts val="0"/>
              </a:spcBef>
              <a:spcAft>
                <a:spcPts val="0"/>
              </a:spcAft>
              <a:defRPr/>
            </a:pPr>
            <a:r>
              <a:rPr lang="en-US" altLang="zh-CN" sz="2400" b="1" kern="0" dirty="0" smtClean="0">
                <a:latin typeface="Times New Roman" pitchFamily="18" charset="0"/>
                <a:ea typeface="Gungsuh" pitchFamily="18" charset="-127"/>
              </a:rPr>
              <a:t>Institute for Energy Efficiency Engineering, SER-XMU</a:t>
            </a:r>
          </a:p>
          <a:p>
            <a:pPr lvl="0" fontAlgn="auto">
              <a:spcBef>
                <a:spcPts val="0"/>
              </a:spcBef>
              <a:spcAft>
                <a:spcPts val="0"/>
              </a:spcAft>
              <a:defRPr/>
            </a:pPr>
            <a:endParaRPr lang="en-US" altLang="zh-CN" sz="2400" b="1" kern="0" dirty="0" smtClean="0">
              <a:latin typeface="Times New Roman" pitchFamily="18" charset="0"/>
              <a:ea typeface="Gungsuh" pitchFamily="18" charset="-127"/>
            </a:endParaRPr>
          </a:p>
        </p:txBody>
      </p:sp>
      <p:grpSp>
        <p:nvGrpSpPr>
          <p:cNvPr id="23" name="Group 11"/>
          <p:cNvGrpSpPr>
            <a:grpSpLocks/>
          </p:cNvGrpSpPr>
          <p:nvPr/>
        </p:nvGrpSpPr>
        <p:grpSpPr bwMode="auto">
          <a:xfrm>
            <a:off x="200025" y="1524000"/>
            <a:ext cx="8715375" cy="1714500"/>
            <a:chOff x="214282" y="928670"/>
            <a:chExt cx="8715436" cy="1714512"/>
          </a:xfrm>
        </p:grpSpPr>
        <p:sp>
          <p:nvSpPr>
            <p:cNvPr id="24" name="Rectangle 5"/>
            <p:cNvSpPr/>
            <p:nvPr/>
          </p:nvSpPr>
          <p:spPr>
            <a:xfrm>
              <a:off x="357158" y="1071546"/>
              <a:ext cx="4214841" cy="1428760"/>
            </a:xfrm>
            <a:prstGeom prst="rect">
              <a:avLst/>
            </a:prstGeom>
            <a:gradFill>
              <a:gsLst>
                <a:gs pos="0">
                  <a:schemeClr val="tx2"/>
                </a:gs>
                <a:gs pos="50000">
                  <a:schemeClr val="accent1">
                    <a:tint val="44500"/>
                    <a:satMod val="160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a typeface="宋体" pitchFamily="2" charset="-122"/>
                <a:cs typeface="Arial" pitchFamily="34" charset="0"/>
              </a:endParaRPr>
            </a:p>
          </p:txBody>
        </p:sp>
        <p:sp>
          <p:nvSpPr>
            <p:cNvPr id="25" name="Rectangle 6"/>
            <p:cNvSpPr/>
            <p:nvPr/>
          </p:nvSpPr>
          <p:spPr>
            <a:xfrm>
              <a:off x="357158" y="928670"/>
              <a:ext cx="8429684" cy="142876"/>
            </a:xfrm>
            <a:prstGeom prst="rect">
              <a:avLst/>
            </a:prstGeom>
            <a:gradFill flip="none" rotWithShape="1">
              <a:gsLst>
                <a:gs pos="0">
                  <a:schemeClr val="tx2"/>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a typeface="宋体" pitchFamily="2" charset="-122"/>
                <a:cs typeface="Arial" pitchFamily="34" charset="0"/>
              </a:endParaRPr>
            </a:p>
          </p:txBody>
        </p:sp>
        <p:sp>
          <p:nvSpPr>
            <p:cNvPr id="26" name="Rectangle 7"/>
            <p:cNvSpPr/>
            <p:nvPr/>
          </p:nvSpPr>
          <p:spPr>
            <a:xfrm>
              <a:off x="357158" y="2500306"/>
              <a:ext cx="8429684" cy="142876"/>
            </a:xfrm>
            <a:prstGeom prst="rect">
              <a:avLst/>
            </a:prstGeom>
            <a:gradFill flip="none" rotWithShape="1">
              <a:gsLst>
                <a:gs pos="0">
                  <a:schemeClr val="accent4">
                    <a:lumMod val="75000"/>
                    <a:lumOff val="25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a typeface="宋体" pitchFamily="2" charset="-122"/>
                <a:cs typeface="Arial" pitchFamily="34" charset="0"/>
              </a:endParaRPr>
            </a:p>
          </p:txBody>
        </p:sp>
        <p:sp>
          <p:nvSpPr>
            <p:cNvPr id="27" name="Rectangle 8"/>
            <p:cNvSpPr/>
            <p:nvPr/>
          </p:nvSpPr>
          <p:spPr>
            <a:xfrm>
              <a:off x="4571999" y="1071546"/>
              <a:ext cx="4214843" cy="1428760"/>
            </a:xfrm>
            <a:prstGeom prst="rect">
              <a:avLst/>
            </a:prstGeom>
            <a:gradFill flip="none" rotWithShape="1">
              <a:gsLst>
                <a:gs pos="0">
                  <a:schemeClr val="tx1"/>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a typeface="宋体" pitchFamily="2" charset="-122"/>
                <a:cs typeface="Arial" pitchFamily="34" charset="0"/>
              </a:endParaRPr>
            </a:p>
          </p:txBody>
        </p:sp>
        <p:sp>
          <p:nvSpPr>
            <p:cNvPr id="28" name="Rectangle 2"/>
            <p:cNvSpPr txBox="1">
              <a:spLocks noChangeArrowheads="1"/>
            </p:cNvSpPr>
            <p:nvPr/>
          </p:nvSpPr>
          <p:spPr bwMode="white">
            <a:xfrm>
              <a:off x="214282" y="928670"/>
              <a:ext cx="8715436" cy="1571636"/>
            </a:xfrm>
            <a:prstGeom prst="rect">
              <a:avLst/>
            </a:prstGeom>
            <a:solidFill>
              <a:schemeClr val="bg1"/>
            </a:solidFill>
            <a:ln w="9525">
              <a:noFill/>
              <a:miter lim="800000"/>
              <a:headEnd/>
              <a:tailEnd/>
            </a:ln>
            <a:effectLst/>
          </p:spPr>
          <p:txBody>
            <a:bodyPr anchor="ctr"/>
            <a:lstStyle/>
            <a:p>
              <a:r>
                <a:rPr lang="en-US" altLang="zh-CN" sz="3600" b="1" dirty="0" smtClean="0">
                  <a:solidFill>
                    <a:schemeClr val="tx2"/>
                  </a:solidFill>
                  <a:latin typeface="Georgia" pitchFamily="18" charset="0"/>
                  <a:ea typeface="微软雅黑" pitchFamily="34" charset="-122"/>
                </a:rPr>
                <a:t>Developing Energy Integration Strategies for Smart Urban Parks</a:t>
              </a:r>
              <a:endParaRPr lang="en-US" altLang="zh-CN" sz="3600" dirty="0" smtClean="0">
                <a:solidFill>
                  <a:srgbClr val="FF0000"/>
                </a:solidFill>
                <a:latin typeface="Arial" charset="0"/>
                <a:ea typeface="黑体" pitchFamily="49"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1534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a:t>
            </a:r>
            <a:r>
              <a:rPr lang="en-GB" altLang="zh-CN" sz="2400" b="1" dirty="0" smtClean="0">
                <a:solidFill>
                  <a:schemeClr val="tx2"/>
                </a:solidFill>
                <a:latin typeface="Georgia" pitchFamily="18" charset="0"/>
              </a:rPr>
              <a:t>Smart </a:t>
            </a:r>
            <a:r>
              <a:rPr lang="en-US" altLang="zh-CN" sz="2400" b="1" dirty="0" smtClean="0">
                <a:solidFill>
                  <a:schemeClr val="tx2"/>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Conclusions</a:t>
            </a:r>
            <a:endParaRPr lang="zh-CN" altLang="zh-CN" sz="2400" b="1" dirty="0" smtClean="0">
              <a:solidFill>
                <a:schemeClr val="bg1">
                  <a:lumMod val="85000"/>
                </a:schemeClr>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a:t>
            </a:r>
            <a:endParaRPr lang="en-US" dirty="0"/>
          </a:p>
        </p:txBody>
      </p:sp>
      <p:sp>
        <p:nvSpPr>
          <p:cNvPr id="3" name="Content Placeholder 2"/>
          <p:cNvSpPr>
            <a:spLocks noGrp="1"/>
          </p:cNvSpPr>
          <p:nvPr>
            <p:ph idx="1"/>
          </p:nvPr>
        </p:nvSpPr>
        <p:spPr/>
        <p:txBody>
          <a:bodyPr/>
          <a:lstStyle/>
          <a:p>
            <a:r>
              <a:rPr lang="en-US" dirty="0" smtClean="0"/>
              <a:t>China </a:t>
            </a:r>
            <a:r>
              <a:rPr lang="en-US" dirty="0"/>
              <a:t>urbanization rate will reach 70%</a:t>
            </a:r>
          </a:p>
          <a:p>
            <a:r>
              <a:rPr lang="en-US" dirty="0" smtClean="0"/>
              <a:t>Urban </a:t>
            </a:r>
            <a:r>
              <a:rPr lang="en-US" dirty="0"/>
              <a:t>population will reach </a:t>
            </a:r>
            <a:r>
              <a:rPr lang="en-US" b="1" dirty="0"/>
              <a:t>1000 million </a:t>
            </a:r>
            <a:r>
              <a:rPr lang="en-US" dirty="0"/>
              <a:t>by</a:t>
            </a:r>
            <a:r>
              <a:rPr lang="en-US" b="1" dirty="0"/>
              <a:t> 2030</a:t>
            </a:r>
            <a:endParaRPr lang="en-US" dirty="0"/>
          </a:p>
          <a:p>
            <a:r>
              <a:rPr lang="en-US" dirty="0" smtClean="0"/>
              <a:t>At </a:t>
            </a:r>
            <a:r>
              <a:rPr lang="en-US" dirty="0"/>
              <a:t>least</a:t>
            </a:r>
            <a:r>
              <a:rPr lang="en-US" b="1" dirty="0"/>
              <a:t> 350 million </a:t>
            </a:r>
            <a:r>
              <a:rPr lang="en-US" dirty="0"/>
              <a:t>more people will move to cities in the next 20 years</a:t>
            </a:r>
          </a:p>
          <a:p>
            <a:r>
              <a:rPr lang="en-US" b="1" dirty="0" smtClean="0"/>
              <a:t>660 </a:t>
            </a:r>
            <a:r>
              <a:rPr lang="en-US" dirty="0"/>
              <a:t>cities and </a:t>
            </a:r>
            <a:r>
              <a:rPr lang="en-US" b="1" dirty="0"/>
              <a:t>2000 </a:t>
            </a:r>
            <a:r>
              <a:rPr lang="en-US" dirty="0"/>
              <a:t>new towns and satellite cities are built and rebuilt in the next 20 years</a:t>
            </a:r>
          </a:p>
          <a:p>
            <a:endParaRPr lang="en-US" dirty="0"/>
          </a:p>
        </p:txBody>
      </p:sp>
      <p:pic>
        <p:nvPicPr>
          <p:cNvPr id="5" name="Picture 8" descr="MPj040210200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p:spPr>
      </p:pic>
      <p:sp>
        <p:nvSpPr>
          <p:cNvPr id="6" name="Rectangle 6"/>
          <p:cNvSpPr>
            <a:spLocks noChangeArrowheads="1"/>
          </p:cNvSpPr>
          <p:nvPr/>
        </p:nvSpPr>
        <p:spPr bwMode="auto">
          <a:xfrm>
            <a:off x="0" y="0"/>
            <a:ext cx="9144000" cy="6858000"/>
          </a:xfrm>
          <a:prstGeom prst="rect">
            <a:avLst/>
          </a:prstGeom>
          <a:gradFill rotWithShape="1">
            <a:gsLst>
              <a:gs pos="0">
                <a:schemeClr val="tx1">
                  <a:alpha val="0"/>
                </a:schemeClr>
              </a:gs>
              <a:gs pos="100000">
                <a:schemeClr val="tx1"/>
              </a:gs>
            </a:gsLst>
            <a:lin ang="5400000" scaled="1"/>
          </a:gradFill>
          <a:ln w="9525">
            <a:noFill/>
            <a:miter lim="800000"/>
            <a:headEnd/>
            <a:tailEnd/>
          </a:ln>
          <a:effectLst/>
        </p:spPr>
        <p:txBody>
          <a:bodyPr wrap="none" anchor="ctr"/>
          <a:lstStyle/>
          <a:p>
            <a:endParaRPr lang="zh-CN" altLang="en-US"/>
          </a:p>
        </p:txBody>
      </p:sp>
      <p:sp>
        <p:nvSpPr>
          <p:cNvPr id="7" name="Text Box 9"/>
          <p:cNvSpPr txBox="1">
            <a:spLocks noChangeArrowheads="1"/>
          </p:cNvSpPr>
          <p:nvPr/>
        </p:nvSpPr>
        <p:spPr bwMode="auto">
          <a:xfrm>
            <a:off x="3668233" y="2386519"/>
            <a:ext cx="5105400" cy="762000"/>
          </a:xfrm>
          <a:prstGeom prst="rect">
            <a:avLst/>
          </a:prstGeom>
          <a:noFill/>
          <a:ln w="9525">
            <a:noFill/>
            <a:miter lim="800000"/>
            <a:headEnd/>
            <a:tailEnd/>
          </a:ln>
          <a:effectLst/>
        </p:spPr>
        <p:txBody>
          <a:bodyPr>
            <a:spAutoFit/>
          </a:bodyPr>
          <a:lstStyle/>
          <a:p>
            <a:pPr algn="r"/>
            <a:r>
              <a:rPr lang="en-US" altLang="zh-CN" sz="4400" b="1">
                <a:solidFill>
                  <a:srgbClr val="FFCC00"/>
                </a:solidFill>
                <a:latin typeface="Century Gothic" pitchFamily="34" charset="0"/>
                <a:ea typeface="宋体" pitchFamily="2" charset="-122"/>
              </a:rPr>
              <a:t>70%</a:t>
            </a:r>
          </a:p>
        </p:txBody>
      </p:sp>
      <p:sp>
        <p:nvSpPr>
          <p:cNvPr id="8" name="Text Box 10"/>
          <p:cNvSpPr txBox="1">
            <a:spLocks noChangeArrowheads="1"/>
          </p:cNvSpPr>
          <p:nvPr/>
        </p:nvSpPr>
        <p:spPr bwMode="auto">
          <a:xfrm>
            <a:off x="3678865" y="2267457"/>
            <a:ext cx="3935893" cy="830997"/>
          </a:xfrm>
          <a:prstGeom prst="rect">
            <a:avLst/>
          </a:prstGeom>
          <a:noFill/>
          <a:ln w="9525">
            <a:noFill/>
            <a:miter lim="800000"/>
            <a:headEnd/>
            <a:tailEnd/>
          </a:ln>
          <a:effectLst/>
        </p:spPr>
        <p:txBody>
          <a:bodyPr wrap="square">
            <a:spAutoFit/>
          </a:bodyPr>
          <a:lstStyle/>
          <a:p>
            <a:pPr algn="r"/>
            <a:r>
              <a:rPr lang="en-US" altLang="zh-CN" sz="2400" dirty="0">
                <a:solidFill>
                  <a:schemeClr val="bg1"/>
                </a:solidFill>
                <a:latin typeface="Century Gothic" pitchFamily="34" charset="0"/>
                <a:ea typeface="宋体" pitchFamily="2" charset="-122"/>
              </a:rPr>
              <a:t>China urbanization </a:t>
            </a:r>
            <a:br>
              <a:rPr lang="en-US" altLang="zh-CN" sz="2400" dirty="0">
                <a:solidFill>
                  <a:schemeClr val="bg1"/>
                </a:solidFill>
                <a:latin typeface="Century Gothic" pitchFamily="34" charset="0"/>
                <a:ea typeface="宋体" pitchFamily="2" charset="-122"/>
              </a:rPr>
            </a:br>
            <a:r>
              <a:rPr lang="en-US" altLang="zh-CN" sz="2400" dirty="0">
                <a:solidFill>
                  <a:schemeClr val="bg1"/>
                </a:solidFill>
                <a:latin typeface="Century Gothic" pitchFamily="34" charset="0"/>
                <a:ea typeface="宋体" pitchFamily="2" charset="-122"/>
              </a:rPr>
              <a:t>rate will reach </a:t>
            </a:r>
          </a:p>
        </p:txBody>
      </p:sp>
      <p:sp>
        <p:nvSpPr>
          <p:cNvPr id="9" name="Text Box 11"/>
          <p:cNvSpPr txBox="1">
            <a:spLocks noChangeArrowheads="1"/>
          </p:cNvSpPr>
          <p:nvPr/>
        </p:nvSpPr>
        <p:spPr bwMode="auto">
          <a:xfrm>
            <a:off x="2906233" y="3624769"/>
            <a:ext cx="5867400" cy="762000"/>
          </a:xfrm>
          <a:prstGeom prst="rect">
            <a:avLst/>
          </a:prstGeom>
          <a:noFill/>
          <a:ln w="9525">
            <a:noFill/>
            <a:miter lim="800000"/>
            <a:headEnd/>
            <a:tailEnd/>
          </a:ln>
          <a:effectLst/>
        </p:spPr>
        <p:txBody>
          <a:bodyPr>
            <a:spAutoFit/>
          </a:bodyPr>
          <a:lstStyle/>
          <a:p>
            <a:pPr algn="r"/>
            <a:r>
              <a:rPr lang="en-US" altLang="zh-CN" sz="4400" b="1" dirty="0" smtClean="0">
                <a:solidFill>
                  <a:srgbClr val="FFCC00"/>
                </a:solidFill>
                <a:latin typeface="Century Gothic" pitchFamily="34" charset="0"/>
                <a:ea typeface="宋体" pitchFamily="2" charset="-122"/>
              </a:rPr>
              <a:t>1 </a:t>
            </a:r>
            <a:r>
              <a:rPr lang="en-US" altLang="zh-CN" sz="4400" b="1" dirty="0">
                <a:solidFill>
                  <a:srgbClr val="FFCC00"/>
                </a:solidFill>
                <a:latin typeface="Century Gothic" pitchFamily="34" charset="0"/>
                <a:ea typeface="宋体" pitchFamily="2" charset="-122"/>
              </a:rPr>
              <a:t>b</a:t>
            </a:r>
            <a:r>
              <a:rPr lang="en-US" altLang="zh-CN" sz="4400" b="1" dirty="0" smtClean="0">
                <a:solidFill>
                  <a:srgbClr val="FFCC00"/>
                </a:solidFill>
                <a:latin typeface="Century Gothic" pitchFamily="34" charset="0"/>
                <a:ea typeface="宋体" pitchFamily="2" charset="-122"/>
              </a:rPr>
              <a:t>illion </a:t>
            </a:r>
            <a:r>
              <a:rPr lang="en-US" altLang="zh-CN" sz="2400" dirty="0">
                <a:solidFill>
                  <a:schemeClr val="bg1"/>
                </a:solidFill>
                <a:latin typeface="Century Gothic" pitchFamily="34" charset="0"/>
                <a:ea typeface="宋体" pitchFamily="2" charset="-122"/>
              </a:rPr>
              <a:t>by</a:t>
            </a:r>
            <a:r>
              <a:rPr lang="en-US" altLang="zh-CN" sz="4400" b="1" dirty="0">
                <a:solidFill>
                  <a:srgbClr val="FFCC00"/>
                </a:solidFill>
                <a:latin typeface="Century Gothic" pitchFamily="34" charset="0"/>
                <a:ea typeface="宋体" pitchFamily="2" charset="-122"/>
              </a:rPr>
              <a:t> 2030</a:t>
            </a:r>
          </a:p>
        </p:txBody>
      </p:sp>
      <p:sp>
        <p:nvSpPr>
          <p:cNvPr id="10" name="Text Box 12"/>
          <p:cNvSpPr txBox="1">
            <a:spLocks noChangeArrowheads="1"/>
          </p:cNvSpPr>
          <p:nvPr/>
        </p:nvSpPr>
        <p:spPr bwMode="auto">
          <a:xfrm>
            <a:off x="620233" y="3307269"/>
            <a:ext cx="8153400" cy="457200"/>
          </a:xfrm>
          <a:prstGeom prst="rect">
            <a:avLst/>
          </a:prstGeom>
          <a:noFill/>
          <a:ln w="9525">
            <a:noFill/>
            <a:miter lim="800000"/>
            <a:headEnd/>
            <a:tailEnd/>
          </a:ln>
          <a:effectLst/>
        </p:spPr>
        <p:txBody>
          <a:bodyPr>
            <a:spAutoFit/>
          </a:bodyPr>
          <a:lstStyle/>
          <a:p>
            <a:pPr algn="r"/>
            <a:r>
              <a:rPr lang="en-US" altLang="zh-CN" sz="2400" dirty="0">
                <a:solidFill>
                  <a:schemeClr val="bg1"/>
                </a:solidFill>
                <a:latin typeface="Century Gothic" pitchFamily="34" charset="0"/>
                <a:ea typeface="宋体" pitchFamily="2" charset="-122"/>
              </a:rPr>
              <a:t>Urban population will reach </a:t>
            </a:r>
          </a:p>
        </p:txBody>
      </p:sp>
      <p:sp>
        <p:nvSpPr>
          <p:cNvPr id="11" name="Text Box 13"/>
          <p:cNvSpPr txBox="1">
            <a:spLocks noChangeArrowheads="1"/>
          </p:cNvSpPr>
          <p:nvPr/>
        </p:nvSpPr>
        <p:spPr bwMode="auto">
          <a:xfrm>
            <a:off x="220183" y="4391532"/>
            <a:ext cx="8534400" cy="762000"/>
          </a:xfrm>
          <a:prstGeom prst="rect">
            <a:avLst/>
          </a:prstGeom>
          <a:noFill/>
          <a:ln w="9525">
            <a:noFill/>
            <a:miter lim="800000"/>
            <a:headEnd/>
            <a:tailEnd/>
          </a:ln>
          <a:effectLst/>
        </p:spPr>
        <p:txBody>
          <a:bodyPr>
            <a:spAutoFit/>
          </a:bodyPr>
          <a:lstStyle/>
          <a:p>
            <a:pPr algn="r"/>
            <a:r>
              <a:rPr lang="en-US" altLang="zh-CN" sz="2400" dirty="0">
                <a:solidFill>
                  <a:schemeClr val="bg1"/>
                </a:solidFill>
                <a:latin typeface="Century Gothic" pitchFamily="34" charset="0"/>
                <a:ea typeface="宋体" pitchFamily="2" charset="-122"/>
              </a:rPr>
              <a:t>At least</a:t>
            </a:r>
            <a:r>
              <a:rPr lang="en-US" altLang="zh-CN" sz="4400" b="1" dirty="0">
                <a:solidFill>
                  <a:schemeClr val="bg1"/>
                </a:solidFill>
                <a:latin typeface="Century Gothic" pitchFamily="34" charset="0"/>
                <a:ea typeface="宋体" pitchFamily="2" charset="-122"/>
              </a:rPr>
              <a:t> </a:t>
            </a:r>
            <a:r>
              <a:rPr lang="en-US" altLang="zh-CN" sz="4400" b="1" dirty="0" smtClean="0">
                <a:solidFill>
                  <a:srgbClr val="FFCC00"/>
                </a:solidFill>
                <a:latin typeface="Century Gothic" pitchFamily="34" charset="0"/>
                <a:ea typeface="宋体" pitchFamily="2" charset="-122"/>
              </a:rPr>
              <a:t>350 </a:t>
            </a:r>
            <a:r>
              <a:rPr lang="en-US" altLang="zh-CN" sz="4400" b="1" dirty="0">
                <a:solidFill>
                  <a:srgbClr val="FFCC00"/>
                </a:solidFill>
                <a:latin typeface="Century Gothic" pitchFamily="34" charset="0"/>
                <a:ea typeface="宋体" pitchFamily="2" charset="-122"/>
              </a:rPr>
              <a:t>million</a:t>
            </a:r>
            <a:r>
              <a:rPr lang="en-US" altLang="zh-CN" sz="4400" b="1" dirty="0">
                <a:solidFill>
                  <a:schemeClr val="bg1"/>
                </a:solidFill>
                <a:latin typeface="Century Gothic" pitchFamily="34" charset="0"/>
                <a:ea typeface="宋体" pitchFamily="2" charset="-122"/>
              </a:rPr>
              <a:t> </a:t>
            </a:r>
            <a:r>
              <a:rPr lang="en-US" altLang="zh-CN" sz="2400" dirty="0">
                <a:solidFill>
                  <a:schemeClr val="bg1"/>
                </a:solidFill>
                <a:latin typeface="Century Gothic" pitchFamily="34" charset="0"/>
                <a:ea typeface="宋体" pitchFamily="2" charset="-122"/>
              </a:rPr>
              <a:t>more people</a:t>
            </a:r>
          </a:p>
        </p:txBody>
      </p:sp>
      <p:sp>
        <p:nvSpPr>
          <p:cNvPr id="12" name="Text Box 14"/>
          <p:cNvSpPr txBox="1">
            <a:spLocks noChangeArrowheads="1"/>
          </p:cNvSpPr>
          <p:nvPr/>
        </p:nvSpPr>
        <p:spPr bwMode="auto">
          <a:xfrm>
            <a:off x="601183" y="4977319"/>
            <a:ext cx="8153400" cy="457200"/>
          </a:xfrm>
          <a:prstGeom prst="rect">
            <a:avLst/>
          </a:prstGeom>
          <a:noFill/>
          <a:ln w="9525">
            <a:noFill/>
            <a:miter lim="800000"/>
            <a:headEnd/>
            <a:tailEnd/>
          </a:ln>
          <a:effectLst/>
        </p:spPr>
        <p:txBody>
          <a:bodyPr>
            <a:spAutoFit/>
          </a:bodyPr>
          <a:lstStyle/>
          <a:p>
            <a:pPr algn="r"/>
            <a:r>
              <a:rPr lang="en-US" altLang="zh-CN" sz="2400" dirty="0">
                <a:solidFill>
                  <a:schemeClr val="bg1"/>
                </a:solidFill>
                <a:latin typeface="Century Gothic" pitchFamily="34" charset="0"/>
                <a:ea typeface="宋体" pitchFamily="2" charset="-122"/>
              </a:rPr>
              <a:t>will move to the city in the next </a:t>
            </a:r>
            <a:r>
              <a:rPr lang="en-US" altLang="zh-CN" sz="2400" dirty="0" smtClean="0">
                <a:solidFill>
                  <a:schemeClr val="bg1"/>
                </a:solidFill>
                <a:latin typeface="Century Gothic" pitchFamily="34" charset="0"/>
                <a:ea typeface="宋体" pitchFamily="2" charset="-122"/>
              </a:rPr>
              <a:t>20 </a:t>
            </a:r>
            <a:r>
              <a:rPr lang="en-US" altLang="zh-CN" sz="2400" dirty="0">
                <a:solidFill>
                  <a:schemeClr val="bg1"/>
                </a:solidFill>
                <a:latin typeface="Century Gothic" pitchFamily="34" charset="0"/>
                <a:ea typeface="宋体" pitchFamily="2" charset="-122"/>
              </a:rPr>
              <a:t>years</a:t>
            </a:r>
          </a:p>
        </p:txBody>
      </p:sp>
      <p:sp>
        <p:nvSpPr>
          <p:cNvPr id="13" name="Text Box 13"/>
          <p:cNvSpPr txBox="1">
            <a:spLocks noChangeArrowheads="1"/>
          </p:cNvSpPr>
          <p:nvPr/>
        </p:nvSpPr>
        <p:spPr bwMode="auto">
          <a:xfrm>
            <a:off x="170121" y="5486685"/>
            <a:ext cx="8712053" cy="1138773"/>
          </a:xfrm>
          <a:prstGeom prst="rect">
            <a:avLst/>
          </a:prstGeom>
          <a:noFill/>
          <a:ln w="9525">
            <a:noFill/>
            <a:miter lim="800000"/>
            <a:headEnd/>
            <a:tailEnd/>
          </a:ln>
          <a:effectLst/>
        </p:spPr>
        <p:txBody>
          <a:bodyPr wrap="square">
            <a:spAutoFit/>
          </a:bodyPr>
          <a:lstStyle/>
          <a:p>
            <a:pPr algn="r"/>
            <a:r>
              <a:rPr lang="en-US" altLang="zh-CN" sz="4400" b="1" dirty="0" smtClean="0">
                <a:solidFill>
                  <a:schemeClr val="bg1"/>
                </a:solidFill>
                <a:latin typeface="Century Gothic" pitchFamily="34" charset="0"/>
                <a:ea typeface="宋体" pitchFamily="2" charset="-122"/>
              </a:rPr>
              <a:t> </a:t>
            </a:r>
            <a:r>
              <a:rPr lang="en-US" altLang="zh-CN" sz="4400" b="1" dirty="0" smtClean="0">
                <a:solidFill>
                  <a:srgbClr val="FFCC00"/>
                </a:solidFill>
                <a:latin typeface="Century Gothic" pitchFamily="34" charset="0"/>
                <a:ea typeface="宋体" pitchFamily="2" charset="-122"/>
              </a:rPr>
              <a:t>660 </a:t>
            </a:r>
            <a:r>
              <a:rPr lang="en-US" altLang="zh-CN" sz="2400" dirty="0">
                <a:solidFill>
                  <a:schemeClr val="bg1"/>
                </a:solidFill>
                <a:latin typeface="Century Gothic" pitchFamily="34" charset="0"/>
                <a:ea typeface="宋体" pitchFamily="2" charset="-122"/>
              </a:rPr>
              <a:t>cities and </a:t>
            </a:r>
            <a:r>
              <a:rPr lang="en-US" altLang="zh-CN" sz="4400" b="1" dirty="0" smtClean="0">
                <a:solidFill>
                  <a:srgbClr val="FFCC00"/>
                </a:solidFill>
                <a:latin typeface="Century Gothic" pitchFamily="34" charset="0"/>
                <a:ea typeface="宋体" pitchFamily="2" charset="-122"/>
              </a:rPr>
              <a:t>2,000 </a:t>
            </a:r>
            <a:r>
              <a:rPr lang="en-US" altLang="zh-CN" sz="2400" dirty="0">
                <a:solidFill>
                  <a:schemeClr val="bg1"/>
                </a:solidFill>
                <a:latin typeface="Century Gothic" pitchFamily="34" charset="0"/>
                <a:ea typeface="宋体" pitchFamily="2" charset="-122"/>
              </a:rPr>
              <a:t>new </a:t>
            </a:r>
            <a:r>
              <a:rPr lang="en-US" altLang="zh-CN" sz="2400" dirty="0" smtClean="0">
                <a:solidFill>
                  <a:schemeClr val="bg1"/>
                </a:solidFill>
                <a:latin typeface="Century Gothic" pitchFamily="34" charset="0"/>
                <a:ea typeface="宋体" pitchFamily="2" charset="-122"/>
              </a:rPr>
              <a:t>towns and  </a:t>
            </a:r>
          </a:p>
          <a:p>
            <a:pPr algn="r"/>
            <a:r>
              <a:rPr lang="en-US" altLang="zh-CN" sz="2400" dirty="0" smtClean="0">
                <a:solidFill>
                  <a:schemeClr val="bg1"/>
                </a:solidFill>
                <a:latin typeface="Century Gothic" pitchFamily="34" charset="0"/>
                <a:ea typeface="宋体" pitchFamily="2" charset="-122"/>
              </a:rPr>
              <a:t>satellite cities will be built and rebuilt in the next 20 years</a:t>
            </a:r>
            <a:endParaRPr lang="en-US" altLang="zh-CN" sz="2400" dirty="0">
              <a:solidFill>
                <a:schemeClr val="bg1"/>
              </a:solidFill>
              <a:latin typeface="Century Gothic" pitchFamily="34" charset="0"/>
              <a:ea typeface="宋体" pitchFamily="2" charset="-122"/>
            </a:endParaRPr>
          </a:p>
        </p:txBody>
      </p:sp>
    </p:spTree>
    <p:extLst>
      <p:ext uri="{BB962C8B-B14F-4D97-AF65-F5344CB8AC3E}">
        <p14:creationId xmlns:p14="http://schemas.microsoft.com/office/powerpoint/2010/main" val="734755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12</a:t>
            </a:fld>
            <a:endParaRPr lang="en-US"/>
          </a:p>
        </p:txBody>
      </p:sp>
      <p:sp>
        <p:nvSpPr>
          <p:cNvPr id="3" name="TextBox 4"/>
          <p:cNvSpPr txBox="1">
            <a:spLocks noChangeArrowheads="1"/>
          </p:cNvSpPr>
          <p:nvPr/>
        </p:nvSpPr>
        <p:spPr bwMode="auto">
          <a:xfrm>
            <a:off x="457200" y="985421"/>
            <a:ext cx="8229600" cy="5262979"/>
          </a:xfrm>
          <a:prstGeom prst="rect">
            <a:avLst/>
          </a:prstGeom>
          <a:noFill/>
          <a:ln w="9525">
            <a:noFill/>
            <a:miter lim="800000"/>
            <a:headEnd/>
            <a:tailEnd/>
          </a:ln>
        </p:spPr>
        <p:txBody>
          <a:bodyPr wrap="square">
            <a:spAutoFit/>
          </a:bodyPr>
          <a:lstStyle/>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Permanent urban residents rose from </a:t>
            </a:r>
            <a:r>
              <a:rPr lang="en-US" altLang="zh-CN" sz="2400" b="1" dirty="0" smtClean="0">
                <a:solidFill>
                  <a:srgbClr val="1F497D"/>
                </a:solidFill>
                <a:latin typeface="Georgia" pitchFamily="18" charset="0"/>
              </a:rPr>
              <a:t>17.9 percent </a:t>
            </a:r>
            <a:r>
              <a:rPr lang="en-US" altLang="zh-CN" sz="2400" dirty="0" smtClean="0">
                <a:solidFill>
                  <a:srgbClr val="1F497D"/>
                </a:solidFill>
                <a:latin typeface="Georgia" pitchFamily="18" charset="0"/>
              </a:rPr>
              <a:t>of the total population in 1978 to </a:t>
            </a:r>
            <a:r>
              <a:rPr lang="en-US" altLang="zh-CN" sz="2400" b="1" dirty="0" smtClean="0">
                <a:solidFill>
                  <a:srgbClr val="1F497D"/>
                </a:solidFill>
                <a:latin typeface="Georgia" pitchFamily="18" charset="0"/>
              </a:rPr>
              <a:t>53.7 percent </a:t>
            </a:r>
            <a:r>
              <a:rPr lang="en-US" altLang="zh-CN" sz="2400" dirty="0" smtClean="0">
                <a:solidFill>
                  <a:srgbClr val="1F497D"/>
                </a:solidFill>
                <a:latin typeface="Georgia" pitchFamily="18" charset="0"/>
              </a:rPr>
              <a:t>in 2013.</a:t>
            </a:r>
          </a:p>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By 2020, </a:t>
            </a:r>
            <a:r>
              <a:rPr lang="en-US" altLang="zh-CN" sz="2400" b="1" dirty="0" smtClean="0">
                <a:solidFill>
                  <a:srgbClr val="1F497D"/>
                </a:solidFill>
                <a:latin typeface="Georgia" pitchFamily="18" charset="0"/>
              </a:rPr>
              <a:t>100 million</a:t>
            </a:r>
            <a:r>
              <a:rPr lang="en-US" altLang="zh-CN" sz="2400" dirty="0" smtClean="0">
                <a:solidFill>
                  <a:srgbClr val="1F497D"/>
                </a:solidFill>
                <a:latin typeface="Georgia" pitchFamily="18" charset="0"/>
              </a:rPr>
              <a:t> migrant workers and other permanent urban residents should get city “</a:t>
            </a:r>
            <a:r>
              <a:rPr lang="en-US" altLang="zh-CN" sz="2400" dirty="0" err="1" smtClean="0">
                <a:solidFill>
                  <a:srgbClr val="1F497D"/>
                </a:solidFill>
                <a:latin typeface="Georgia" pitchFamily="18" charset="0"/>
              </a:rPr>
              <a:t>hukou</a:t>
            </a:r>
            <a:r>
              <a:rPr lang="en-US" altLang="zh-CN" sz="2400" dirty="0" smtClean="0">
                <a:solidFill>
                  <a:srgbClr val="1F497D"/>
                </a:solidFill>
                <a:latin typeface="Georgia" pitchFamily="18" charset="0"/>
              </a:rPr>
              <a:t>” (household registration).</a:t>
            </a:r>
          </a:p>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There were almost </a:t>
            </a:r>
            <a:r>
              <a:rPr lang="en-US" altLang="zh-CN" sz="2400" b="1" dirty="0" smtClean="0">
                <a:solidFill>
                  <a:srgbClr val="1F497D"/>
                </a:solidFill>
                <a:latin typeface="Georgia" pitchFamily="18" charset="0"/>
              </a:rPr>
              <a:t>270 million </a:t>
            </a:r>
            <a:r>
              <a:rPr lang="en-US" altLang="zh-CN" sz="2400" dirty="0" smtClean="0">
                <a:solidFill>
                  <a:srgbClr val="1F497D"/>
                </a:solidFill>
                <a:latin typeface="Georgia" pitchFamily="18" charset="0"/>
              </a:rPr>
              <a:t>migrant workers in China at the end of 2013.</a:t>
            </a:r>
          </a:p>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Regular railways will connect all cities with more than </a:t>
            </a:r>
            <a:r>
              <a:rPr lang="en-US" altLang="zh-CN" sz="2400" b="1" dirty="0" smtClean="0">
                <a:solidFill>
                  <a:srgbClr val="1F497D"/>
                </a:solidFill>
                <a:latin typeface="Georgia" pitchFamily="18" charset="0"/>
              </a:rPr>
              <a:t>200,000</a:t>
            </a:r>
            <a:r>
              <a:rPr lang="en-US" altLang="zh-CN" sz="2400" dirty="0" smtClean="0">
                <a:solidFill>
                  <a:srgbClr val="1F497D"/>
                </a:solidFill>
                <a:latin typeface="Georgia" pitchFamily="18" charset="0"/>
              </a:rPr>
              <a:t> residents by 2020, and high-speed rail will connect those with above </a:t>
            </a:r>
            <a:r>
              <a:rPr lang="en-US" altLang="zh-CN" sz="2400" b="1" dirty="0" smtClean="0">
                <a:solidFill>
                  <a:srgbClr val="1F497D"/>
                </a:solidFill>
                <a:latin typeface="Georgia" pitchFamily="18" charset="0"/>
              </a:rPr>
              <a:t>500,000</a:t>
            </a:r>
            <a:r>
              <a:rPr lang="en-US" altLang="zh-CN" sz="2400" dirty="0" smtClean="0">
                <a:solidFill>
                  <a:srgbClr val="1F497D"/>
                </a:solidFill>
                <a:latin typeface="Georgia" pitchFamily="18" charset="0"/>
              </a:rPr>
              <a:t> residents.</a:t>
            </a:r>
          </a:p>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Expressways will link cities with over </a:t>
            </a:r>
            <a:r>
              <a:rPr lang="en-US" altLang="zh-CN" sz="2400" b="1" dirty="0" smtClean="0">
                <a:solidFill>
                  <a:srgbClr val="1F497D"/>
                </a:solidFill>
                <a:latin typeface="Georgia" pitchFamily="18" charset="0"/>
              </a:rPr>
              <a:t>200,000</a:t>
            </a:r>
            <a:r>
              <a:rPr lang="en-US" altLang="zh-CN" sz="2400" dirty="0" smtClean="0">
                <a:solidFill>
                  <a:srgbClr val="1F497D"/>
                </a:solidFill>
                <a:latin typeface="Georgia" pitchFamily="18" charset="0"/>
              </a:rPr>
              <a:t> residents by 2020.</a:t>
            </a:r>
          </a:p>
          <a:p>
            <a:pPr marL="457200" indent="-457200" algn="l">
              <a:buClr>
                <a:srgbClr val="FF0000"/>
              </a:buClr>
              <a:buSzPct val="80000"/>
              <a:buFont typeface="Wingdings" pitchFamily="2" charset="2"/>
              <a:buChar char="n"/>
            </a:pPr>
            <a:r>
              <a:rPr lang="en-US" altLang="zh-CN" sz="2400" dirty="0" smtClean="0">
                <a:solidFill>
                  <a:srgbClr val="1F497D"/>
                </a:solidFill>
                <a:latin typeface="Georgia" pitchFamily="18" charset="0"/>
              </a:rPr>
              <a:t>Civil aviation services will cover about </a:t>
            </a:r>
            <a:r>
              <a:rPr lang="en-US" altLang="zh-CN" sz="2400" b="1" dirty="0" smtClean="0">
                <a:solidFill>
                  <a:srgbClr val="1F497D"/>
                </a:solidFill>
                <a:latin typeface="Georgia" pitchFamily="18" charset="0"/>
              </a:rPr>
              <a:t>90 percent</a:t>
            </a:r>
            <a:r>
              <a:rPr lang="en-US" altLang="zh-CN" sz="2400" dirty="0" smtClean="0">
                <a:solidFill>
                  <a:srgbClr val="1F497D"/>
                </a:solidFill>
                <a:latin typeface="Georgia" pitchFamily="18" charset="0"/>
              </a:rPr>
              <a:t> of China’s population</a:t>
            </a:r>
          </a:p>
        </p:txBody>
      </p:sp>
      <p:sp>
        <p:nvSpPr>
          <p:cNvPr id="4"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Key Numbers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304800" y="1066800"/>
            <a:ext cx="8534400" cy="5016758"/>
          </a:xfrm>
          <a:prstGeom prst="rect">
            <a:avLst/>
          </a:prstGeom>
          <a:noFill/>
          <a:ln w="9525">
            <a:noFill/>
            <a:miter lim="800000"/>
            <a:headEnd/>
            <a:tailEnd/>
          </a:ln>
        </p:spPr>
        <p:txBody>
          <a:bodyPr wrap="square">
            <a:spAutoFit/>
          </a:bodyPr>
          <a:lstStyle/>
          <a:p>
            <a:pPr lvl="1" indent="-457200" algn="l">
              <a:buClr>
                <a:srgbClr val="FF0000"/>
              </a:buClr>
              <a:buSzPct val="80000"/>
              <a:buFont typeface="Wingdings" pitchFamily="2" charset="2"/>
              <a:buChar char="n"/>
            </a:pPr>
            <a:r>
              <a:rPr lang="en-US" altLang="zh-CN" sz="2000" b="1" dirty="0" smtClean="0">
                <a:solidFill>
                  <a:srgbClr val="1F497D"/>
                </a:solidFill>
                <a:latin typeface="Georgia" pitchFamily="18" charset="0"/>
              </a:rPr>
              <a:t>Policy priority by new government: </a:t>
            </a:r>
            <a:r>
              <a:rPr lang="en-US" altLang="zh-CN" sz="2000" dirty="0" smtClean="0">
                <a:solidFill>
                  <a:srgbClr val="1F497D"/>
                </a:solidFill>
                <a:latin typeface="Georgia" pitchFamily="18" charset="0"/>
              </a:rPr>
              <a:t>urbanization progress shall be accelerated focusing on sustainable development as the priority</a:t>
            </a:r>
          </a:p>
          <a:p>
            <a:pPr lvl="1" indent="-457200" algn="l">
              <a:buClr>
                <a:srgbClr val="FF0000"/>
              </a:buClr>
              <a:buSzPct val="80000"/>
            </a:pPr>
            <a:r>
              <a:rPr lang="en-US" altLang="zh-CN" sz="2000" dirty="0" smtClean="0">
                <a:solidFill>
                  <a:srgbClr val="1F497D"/>
                </a:solidFill>
                <a:latin typeface="Georgia" pitchFamily="18" charset="0"/>
              </a:rPr>
              <a:t> </a:t>
            </a:r>
          </a:p>
          <a:p>
            <a:pPr marL="457200" indent="-457200" algn="l">
              <a:buClr>
                <a:srgbClr val="FF0000"/>
              </a:buClr>
              <a:buSzPct val="80000"/>
              <a:buFont typeface="Wingdings" pitchFamily="2" charset="2"/>
              <a:buChar char="n"/>
            </a:pPr>
            <a:r>
              <a:rPr lang="en-US" altLang="zh-CN" sz="2000" b="1" dirty="0" smtClean="0">
                <a:solidFill>
                  <a:srgbClr val="1F497D"/>
                </a:solidFill>
                <a:latin typeface="Georgia" pitchFamily="18" charset="0"/>
              </a:rPr>
              <a:t>NEA: new energy city listed in 12th Five Year (2011-2015) RE Plan </a:t>
            </a:r>
          </a:p>
          <a:p>
            <a:pPr marL="914400" lvl="1" indent="-457200" algn="l">
              <a:buClr>
                <a:schemeClr val="tx2"/>
              </a:buClr>
              <a:buSzPct val="80000"/>
              <a:buFont typeface="Georgia" pitchFamily="18" charset="0"/>
              <a:buChar char="−"/>
            </a:pPr>
            <a:r>
              <a:rPr lang="en-US" altLang="zh-CN" sz="2000" dirty="0" smtClean="0">
                <a:solidFill>
                  <a:srgbClr val="1F497D"/>
                </a:solidFill>
                <a:latin typeface="Georgia" pitchFamily="18" charset="0"/>
              </a:rPr>
              <a:t>100 new energy cities, 1000 new energy demon parks (city level) </a:t>
            </a:r>
          </a:p>
          <a:p>
            <a:pPr marL="914400" lvl="1" indent="-457200" algn="l">
              <a:buClr>
                <a:schemeClr val="tx2"/>
              </a:buClr>
              <a:buSzPct val="80000"/>
              <a:buFont typeface="Georgia" pitchFamily="18" charset="0"/>
              <a:buChar char="−"/>
            </a:pPr>
            <a:r>
              <a:rPr lang="en-US" altLang="zh-CN" sz="2000" dirty="0" smtClean="0">
                <a:solidFill>
                  <a:srgbClr val="1F497D"/>
                </a:solidFill>
                <a:latin typeface="Georgia" pitchFamily="18" charset="0"/>
              </a:rPr>
              <a:t>200 green energy counties (rural level) </a:t>
            </a:r>
          </a:p>
          <a:p>
            <a:pPr marL="914400" lvl="1" indent="-457200" algn="l">
              <a:buClr>
                <a:schemeClr val="tx2"/>
              </a:buClr>
              <a:buSzPct val="80000"/>
              <a:buFont typeface="Georgia" pitchFamily="18" charset="0"/>
              <a:buChar char="−"/>
            </a:pPr>
            <a:r>
              <a:rPr lang="en-US" altLang="zh-CN" sz="2000" dirty="0" smtClean="0">
                <a:solidFill>
                  <a:srgbClr val="1F497D"/>
                </a:solidFill>
                <a:latin typeface="Georgia" pitchFamily="18" charset="0"/>
              </a:rPr>
              <a:t>Objective: promote new energy technologies scale-up in both cities and rural areas in order to achieve sustainable development</a:t>
            </a:r>
          </a:p>
          <a:p>
            <a:pPr marL="914400" lvl="1" indent="-457200" algn="l">
              <a:buClr>
                <a:schemeClr val="tx2"/>
              </a:buClr>
              <a:buSzPct val="80000"/>
              <a:buFont typeface="Georgia" pitchFamily="18" charset="0"/>
              <a:buChar char="−"/>
            </a:pPr>
            <a:endParaRPr lang="en-US" altLang="zh-CN" sz="2000" dirty="0" smtClean="0">
              <a:solidFill>
                <a:srgbClr val="1F497D"/>
              </a:solidFill>
              <a:latin typeface="Georgia" pitchFamily="18" charset="0"/>
            </a:endParaRPr>
          </a:p>
          <a:p>
            <a:pPr lvl="1" indent="-457200" algn="l">
              <a:buClr>
                <a:srgbClr val="FF0000"/>
              </a:buClr>
              <a:buSzPct val="80000"/>
              <a:buFont typeface="Wingdings" pitchFamily="2" charset="2"/>
              <a:buChar char="n"/>
            </a:pPr>
            <a:r>
              <a:rPr lang="en-US" altLang="zh-CN" sz="2000" b="1" dirty="0" smtClean="0">
                <a:solidFill>
                  <a:srgbClr val="1F497D"/>
                </a:solidFill>
                <a:latin typeface="Georgia" pitchFamily="18" charset="0"/>
              </a:rPr>
              <a:t>Instructive Opinions on a Robust Development of Smart Cities </a:t>
            </a:r>
            <a:r>
              <a:rPr lang="en-US" altLang="zh-CN" sz="2000" dirty="0" smtClean="0">
                <a:solidFill>
                  <a:srgbClr val="1F497D"/>
                </a:solidFill>
                <a:latin typeface="Georgia" pitchFamily="18" charset="0"/>
              </a:rPr>
              <a:t>jointly drafted by eight ministries in July 2013</a:t>
            </a:r>
          </a:p>
          <a:p>
            <a:pPr lvl="1" indent="-457200" algn="l">
              <a:buClr>
                <a:srgbClr val="FF0000"/>
              </a:buClr>
              <a:buSzPct val="80000"/>
              <a:buFont typeface="Wingdings" pitchFamily="2" charset="2"/>
              <a:buChar char="n"/>
            </a:pPr>
            <a:endParaRPr lang="en-US" altLang="zh-CN" sz="2000" dirty="0" smtClean="0">
              <a:solidFill>
                <a:srgbClr val="1F497D"/>
              </a:solidFill>
              <a:latin typeface="Georgia" pitchFamily="18" charset="0"/>
            </a:endParaRPr>
          </a:p>
          <a:p>
            <a:pPr lvl="1" indent="-457200" algn="l">
              <a:buClr>
                <a:srgbClr val="FF0000"/>
              </a:buClr>
              <a:buSzPct val="80000"/>
            </a:pPr>
            <a:r>
              <a:rPr lang="en-US" altLang="zh-CN" sz="2000" i="1" dirty="0" smtClean="0">
                <a:solidFill>
                  <a:schemeClr val="tx2"/>
                </a:solidFill>
                <a:latin typeface="Georgia" pitchFamily="18" charset="0"/>
              </a:rPr>
              <a:t>	…smart transportation, smart grid, smart water treatment, smart environmental protection, smart medical system, smart pension system, smart home, smart education, smart territory…</a:t>
            </a:r>
          </a:p>
        </p:txBody>
      </p:sp>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National Strategy - Government Policy </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14</a:t>
            </a:fld>
            <a:endParaRPr lang="en-US"/>
          </a:p>
        </p:txBody>
      </p:sp>
      <p:pic>
        <p:nvPicPr>
          <p:cNvPr id="162818" name="Picture 2" descr="http://images.china.cn/attachement/jpg/site1007/20140319/7427ea210acc1493925c01.jpg"/>
          <p:cNvPicPr>
            <a:picLocks noChangeAspect="1" noChangeArrowheads="1"/>
          </p:cNvPicPr>
          <p:nvPr/>
        </p:nvPicPr>
        <p:blipFill>
          <a:blip r:embed="rId3"/>
          <a:srcRect/>
          <a:stretch>
            <a:fillRect/>
          </a:stretch>
        </p:blipFill>
        <p:spPr bwMode="auto">
          <a:xfrm>
            <a:off x="380999" y="3790335"/>
            <a:ext cx="2895601" cy="2381865"/>
          </a:xfrm>
          <a:prstGeom prst="rect">
            <a:avLst/>
          </a:prstGeom>
          <a:noFill/>
        </p:spPr>
      </p:pic>
      <p:sp>
        <p:nvSpPr>
          <p:cNvPr id="4" name="TextBox 4"/>
          <p:cNvSpPr txBox="1">
            <a:spLocks noChangeArrowheads="1"/>
          </p:cNvSpPr>
          <p:nvPr/>
        </p:nvSpPr>
        <p:spPr bwMode="auto">
          <a:xfrm>
            <a:off x="3505200" y="1066800"/>
            <a:ext cx="5257800" cy="5016758"/>
          </a:xfrm>
          <a:prstGeom prst="rect">
            <a:avLst/>
          </a:prstGeom>
          <a:noFill/>
          <a:ln w="9525">
            <a:noFill/>
            <a:miter lim="800000"/>
            <a:headEnd/>
            <a:tailEnd/>
          </a:ln>
        </p:spPr>
        <p:txBody>
          <a:bodyPr wrap="square">
            <a:spAutoFit/>
          </a:bodyPr>
          <a:lstStyle/>
          <a:p>
            <a:pPr marL="457200" indent="-457200" algn="l">
              <a:buClr>
                <a:srgbClr val="FF0000"/>
              </a:buClr>
              <a:buSzPct val="80000"/>
              <a:buFont typeface="Wingdings" pitchFamily="2" charset="2"/>
              <a:buChar char="n"/>
            </a:pPr>
            <a:r>
              <a:rPr lang="en-US" altLang="zh-CN" sz="2000" b="1" dirty="0" smtClean="0">
                <a:solidFill>
                  <a:srgbClr val="1F497D"/>
                </a:solidFill>
                <a:latin typeface="Georgia" pitchFamily="18" charset="0"/>
              </a:rPr>
              <a:t>National New-type Urbanization</a:t>
            </a:r>
          </a:p>
          <a:p>
            <a:pPr marL="457200" indent="-457200" algn="l">
              <a:buClr>
                <a:srgbClr val="FF0000"/>
              </a:buClr>
              <a:buSzPct val="80000"/>
            </a:pPr>
            <a:r>
              <a:rPr lang="en-US" altLang="zh-CN" sz="2000" b="1" dirty="0" smtClean="0">
                <a:solidFill>
                  <a:srgbClr val="1F497D"/>
                </a:solidFill>
                <a:latin typeface="Georgia" pitchFamily="18" charset="0"/>
              </a:rPr>
              <a:t>	Plan (2014-2020) </a:t>
            </a:r>
            <a:r>
              <a:rPr lang="en-US" altLang="zh-CN" sz="2000" dirty="0" smtClean="0">
                <a:solidFill>
                  <a:srgbClr val="1F497D"/>
                </a:solidFill>
                <a:latin typeface="Georgia" pitchFamily="18" charset="0"/>
              </a:rPr>
              <a:t>issued by the Central Committee of the Communist Party of China (CPC) and the State Council officially on </a:t>
            </a:r>
            <a:r>
              <a:rPr lang="en-US" altLang="zh-CN" sz="2000" b="1" dirty="0" smtClean="0">
                <a:solidFill>
                  <a:srgbClr val="1F497D"/>
                </a:solidFill>
                <a:latin typeface="Georgia" pitchFamily="18" charset="0"/>
              </a:rPr>
              <a:t>16 March 2014</a:t>
            </a:r>
            <a:r>
              <a:rPr lang="en-US" altLang="zh-CN" sz="2000" dirty="0" smtClean="0">
                <a:solidFill>
                  <a:srgbClr val="1F497D"/>
                </a:solidFill>
                <a:latin typeface="Georgia" pitchFamily="18" charset="0"/>
              </a:rPr>
              <a:t>. </a:t>
            </a:r>
          </a:p>
          <a:p>
            <a:pPr marL="457200" indent="-457200" algn="l">
              <a:buClr>
                <a:srgbClr val="FF0000"/>
              </a:buClr>
              <a:buSzPct val="80000"/>
            </a:pPr>
            <a:endParaRPr lang="en-US" altLang="zh-CN" sz="2000" dirty="0" smtClean="0">
              <a:solidFill>
                <a:srgbClr val="1F497D"/>
              </a:solidFill>
              <a:latin typeface="Georgia" pitchFamily="18" charset="0"/>
            </a:endParaRPr>
          </a:p>
          <a:p>
            <a:pPr marL="457200" indent="-457200" algn="l">
              <a:buClr>
                <a:srgbClr val="FF0000"/>
              </a:buClr>
              <a:buSzPct val="80000"/>
              <a:buFont typeface="Wingdings" pitchFamily="2" charset="2"/>
              <a:buChar char="n"/>
            </a:pPr>
            <a:r>
              <a:rPr lang="en-US" altLang="zh-CN" sz="2000" dirty="0" smtClean="0">
                <a:solidFill>
                  <a:srgbClr val="1F497D"/>
                </a:solidFill>
                <a:latin typeface="Georgia" pitchFamily="18" charset="0"/>
              </a:rPr>
              <a:t>Approximately RMB42 trillion (USD6.75 trillion) will be required to finance China’s urbanization efforts over the next seven years.</a:t>
            </a:r>
          </a:p>
          <a:p>
            <a:pPr marL="457200" indent="-457200" algn="l">
              <a:buClr>
                <a:srgbClr val="FF0000"/>
              </a:buClr>
              <a:buSzPct val="80000"/>
              <a:buFont typeface="Wingdings" pitchFamily="2" charset="2"/>
              <a:buChar char="n"/>
            </a:pPr>
            <a:endParaRPr lang="en-US" altLang="zh-CN" sz="2000" dirty="0" smtClean="0">
              <a:solidFill>
                <a:srgbClr val="1F497D"/>
              </a:solidFill>
              <a:latin typeface="Georgia" pitchFamily="18" charset="0"/>
            </a:endParaRPr>
          </a:p>
          <a:p>
            <a:pPr marL="457200" indent="-457200" algn="l">
              <a:buClr>
                <a:srgbClr val="FF0000"/>
              </a:buClr>
              <a:buSzPct val="80000"/>
              <a:buFont typeface="Wingdings" pitchFamily="2" charset="2"/>
              <a:buChar char="n"/>
            </a:pPr>
            <a:r>
              <a:rPr lang="en-US" altLang="zh-CN" sz="2000" dirty="0" smtClean="0">
                <a:solidFill>
                  <a:srgbClr val="1F497D"/>
                </a:solidFill>
                <a:latin typeface="Georgia" pitchFamily="18" charset="0"/>
              </a:rPr>
              <a:t>Macroscopic, strategic and fundamental plan.</a:t>
            </a:r>
          </a:p>
          <a:p>
            <a:pPr marL="457200" indent="-457200" algn="l">
              <a:buClr>
                <a:srgbClr val="FF0000"/>
              </a:buClr>
              <a:buSzPct val="80000"/>
              <a:buFont typeface="Wingdings" pitchFamily="2" charset="2"/>
              <a:buChar char="n"/>
            </a:pPr>
            <a:endParaRPr lang="en-US" altLang="zh-CN" sz="2000" dirty="0" smtClean="0">
              <a:solidFill>
                <a:srgbClr val="1F497D"/>
              </a:solidFill>
              <a:latin typeface="Georgia" pitchFamily="18" charset="0"/>
            </a:endParaRPr>
          </a:p>
          <a:p>
            <a:pPr marL="457200" indent="-457200" algn="l">
              <a:buClr>
                <a:srgbClr val="FF0000"/>
              </a:buClr>
              <a:buSzPct val="80000"/>
              <a:buFont typeface="Wingdings" pitchFamily="2" charset="2"/>
              <a:buChar char="n"/>
            </a:pPr>
            <a:r>
              <a:rPr lang="en-US" altLang="zh-CN" sz="2000" dirty="0" smtClean="0">
                <a:solidFill>
                  <a:srgbClr val="1F497D"/>
                </a:solidFill>
                <a:latin typeface="Georgia" pitchFamily="18" charset="0"/>
              </a:rPr>
              <a:t>China's first plan on urbanization enacted by the central authorities.</a:t>
            </a:r>
          </a:p>
        </p:txBody>
      </p:sp>
      <p:pic>
        <p:nvPicPr>
          <p:cNvPr id="162821" name="Picture 5"/>
          <p:cNvPicPr>
            <a:picLocks noChangeAspect="1" noChangeArrowheads="1"/>
          </p:cNvPicPr>
          <p:nvPr/>
        </p:nvPicPr>
        <p:blipFill>
          <a:blip r:embed="rId4"/>
          <a:srcRect/>
          <a:stretch>
            <a:fillRect/>
          </a:stretch>
        </p:blipFill>
        <p:spPr bwMode="auto">
          <a:xfrm>
            <a:off x="381000" y="990600"/>
            <a:ext cx="2895600" cy="2713916"/>
          </a:xfrm>
          <a:prstGeom prst="rect">
            <a:avLst/>
          </a:prstGeom>
          <a:noFill/>
          <a:ln w="9525">
            <a:noFill/>
            <a:miter lim="800000"/>
            <a:headEnd/>
            <a:tailEnd/>
          </a:ln>
          <a:effectLst/>
        </p:spPr>
      </p:pic>
      <p:sp>
        <p:nvSpPr>
          <p:cNvPr id="8"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National Strategy - Government Policy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National Strategy (2014-2020)</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15</a:t>
            </a:fld>
            <a:endParaRPr lang="en-US"/>
          </a:p>
        </p:txBody>
      </p:sp>
      <p:pic>
        <p:nvPicPr>
          <p:cNvPr id="101377" name="Picture 1"/>
          <p:cNvPicPr>
            <a:picLocks noChangeAspect="1" noChangeArrowheads="1"/>
          </p:cNvPicPr>
          <p:nvPr/>
        </p:nvPicPr>
        <p:blipFill>
          <a:blip r:embed="rId3"/>
          <a:srcRect/>
          <a:stretch>
            <a:fillRect/>
          </a:stretch>
        </p:blipFill>
        <p:spPr bwMode="auto">
          <a:xfrm>
            <a:off x="733425" y="857250"/>
            <a:ext cx="7675563"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8077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Smart City Development in China</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3716" name="AutoShape 4" descr="http://img2.imgtn.bdimg.com/it/u=2940202889,260647922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9268" name="AutoShape 4" descr="http://img3.imgtn.bdimg.com/it/u=676255918,274443248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灯片编号占位符 10"/>
          <p:cNvSpPr>
            <a:spLocks noGrp="1"/>
          </p:cNvSpPr>
          <p:nvPr>
            <p:ph type="sldNum" sz="quarter" idx="12"/>
          </p:nvPr>
        </p:nvSpPr>
        <p:spPr/>
        <p:txBody>
          <a:bodyPr/>
          <a:lstStyle/>
          <a:p>
            <a:pPr>
              <a:defRPr/>
            </a:pPr>
            <a:fld id="{05307669-6ECE-40BE-BD29-D0930FB6B4BF}" type="slidenum">
              <a:rPr lang="en-US" altLang="zh-CN" smtClean="0"/>
              <a:pPr>
                <a:defRPr/>
              </a:pPr>
              <a:t>16</a:t>
            </a:fld>
            <a:endParaRPr lang="en-US"/>
          </a:p>
        </p:txBody>
      </p:sp>
      <p:pic>
        <p:nvPicPr>
          <p:cNvPr id="64513" name="Picture 1"/>
          <p:cNvPicPr>
            <a:picLocks noChangeAspect="1" noChangeArrowheads="1"/>
          </p:cNvPicPr>
          <p:nvPr/>
        </p:nvPicPr>
        <p:blipFill>
          <a:blip r:embed="rId3"/>
          <a:srcRect/>
          <a:stretch>
            <a:fillRect/>
          </a:stretch>
        </p:blipFill>
        <p:spPr bwMode="auto">
          <a:xfrm>
            <a:off x="390525" y="1219200"/>
            <a:ext cx="4410075" cy="2305050"/>
          </a:xfrm>
          <a:prstGeom prst="rect">
            <a:avLst/>
          </a:prstGeom>
          <a:noFill/>
          <a:ln w="9525">
            <a:noFill/>
            <a:miter lim="800000"/>
            <a:headEnd/>
            <a:tailEnd/>
          </a:ln>
          <a:effectLst/>
        </p:spPr>
      </p:pic>
      <p:sp>
        <p:nvSpPr>
          <p:cNvPr id="9" name="TextBox 4"/>
          <p:cNvSpPr txBox="1">
            <a:spLocks noChangeArrowheads="1"/>
          </p:cNvSpPr>
          <p:nvPr/>
        </p:nvSpPr>
        <p:spPr bwMode="auto">
          <a:xfrm>
            <a:off x="4953000" y="1143000"/>
            <a:ext cx="3886200" cy="2431435"/>
          </a:xfrm>
          <a:prstGeom prst="rect">
            <a:avLst/>
          </a:prstGeom>
          <a:noFill/>
          <a:ln w="9525">
            <a:noFill/>
            <a:miter lim="800000"/>
            <a:headEnd/>
            <a:tailEnd/>
          </a:ln>
        </p:spPr>
        <p:txBody>
          <a:bodyPr wrap="square">
            <a:spAutoFit/>
          </a:bodyPr>
          <a:lstStyle/>
          <a:p>
            <a:pPr algn="l">
              <a:buClr>
                <a:srgbClr val="FF0000"/>
              </a:buClr>
              <a:buSzPct val="80000"/>
              <a:buFont typeface="Wingdings" pitchFamily="2" charset="2"/>
              <a:buChar char="n"/>
            </a:pPr>
            <a:r>
              <a:rPr lang="en-US" altLang="zh-CN" sz="2400" b="1" dirty="0" smtClean="0">
                <a:solidFill>
                  <a:schemeClr val="tx2"/>
                </a:solidFill>
                <a:latin typeface="Georgia" pitchFamily="18" charset="0"/>
              </a:rPr>
              <a:t>  </a:t>
            </a:r>
            <a:r>
              <a:rPr lang="en-US" altLang="zh-CN" sz="2400" dirty="0" smtClean="0">
                <a:solidFill>
                  <a:schemeClr val="tx2"/>
                </a:solidFill>
                <a:latin typeface="Georgia" pitchFamily="18" charset="0"/>
              </a:rPr>
              <a:t>By last September, 311 cities in China proposed or started smart city projects</a:t>
            </a:r>
          </a:p>
          <a:p>
            <a:pPr algn="l">
              <a:buClr>
                <a:schemeClr val="tx2"/>
              </a:buClr>
              <a:buSzPct val="80000"/>
              <a:buFont typeface="Georgia" pitchFamily="18" charset="0"/>
              <a:buChar char="−"/>
            </a:pPr>
            <a:r>
              <a:rPr lang="en-US" altLang="zh-CN" sz="2000" dirty="0" smtClean="0">
                <a:solidFill>
                  <a:schemeClr val="tx2"/>
                </a:solidFill>
                <a:latin typeface="Georgia" pitchFamily="18" charset="0"/>
              </a:rPr>
              <a:t> 100% deputy-provincial level cities </a:t>
            </a:r>
          </a:p>
          <a:p>
            <a:pPr algn="l">
              <a:buClr>
                <a:schemeClr val="tx2"/>
              </a:buClr>
              <a:buSzPct val="80000"/>
              <a:buFont typeface="Georgia" pitchFamily="18" charset="0"/>
              <a:buChar char="−"/>
            </a:pPr>
            <a:r>
              <a:rPr lang="en-US" altLang="zh-CN" sz="2000" dirty="0" smtClean="0">
                <a:solidFill>
                  <a:schemeClr val="tx2"/>
                </a:solidFill>
                <a:latin typeface="Georgia" pitchFamily="18" charset="0"/>
              </a:rPr>
              <a:t> 89% of regional-level cities </a:t>
            </a:r>
          </a:p>
          <a:p>
            <a:pPr algn="l">
              <a:buClr>
                <a:schemeClr val="tx2"/>
              </a:buClr>
              <a:buSzPct val="80000"/>
              <a:buFont typeface="Georgia" pitchFamily="18" charset="0"/>
              <a:buChar char="−"/>
            </a:pPr>
            <a:r>
              <a:rPr lang="en-US" altLang="zh-CN" sz="2000" dirty="0" smtClean="0">
                <a:solidFill>
                  <a:schemeClr val="tx2"/>
                </a:solidFill>
                <a:latin typeface="Georgia" pitchFamily="18" charset="0"/>
              </a:rPr>
              <a:t> 47% county-level cities </a:t>
            </a:r>
          </a:p>
        </p:txBody>
      </p:sp>
      <p:sp>
        <p:nvSpPr>
          <p:cNvPr id="10" name="矩形 9"/>
          <p:cNvSpPr/>
          <p:nvPr/>
        </p:nvSpPr>
        <p:spPr>
          <a:xfrm>
            <a:off x="457200" y="3787676"/>
            <a:ext cx="8229600" cy="2308324"/>
          </a:xfrm>
          <a:prstGeom prst="rect">
            <a:avLst/>
          </a:prstGeom>
        </p:spPr>
        <p:txBody>
          <a:bodyPr wrap="square">
            <a:spAutoFit/>
          </a:bodyPr>
          <a:lstStyle/>
          <a:p>
            <a:pPr marL="457200" lvl="0" indent="-457200" algn="l">
              <a:buClr>
                <a:srgbClr val="FF0000"/>
              </a:buClr>
              <a:buSzPct val="80000"/>
              <a:buFont typeface="Wingdings" pitchFamily="2" charset="2"/>
              <a:buChar char="n"/>
            </a:pPr>
            <a:r>
              <a:rPr lang="en-US" altLang="zh-CN" sz="2400" dirty="0" smtClean="0">
                <a:solidFill>
                  <a:schemeClr val="tx2"/>
                </a:solidFill>
                <a:latin typeface="Georgia" pitchFamily="18" charset="0"/>
              </a:rPr>
              <a:t>52 cities nationwide of the regional level or above formally proposed smart city projects during their 2013  Government Work Report or the Twelfth FYP for National Economy</a:t>
            </a:r>
          </a:p>
          <a:p>
            <a:pPr marL="457200" lvl="0" indent="-457200" algn="l">
              <a:buClr>
                <a:srgbClr val="FF0000"/>
              </a:buClr>
              <a:buSzPct val="80000"/>
              <a:buFont typeface="Wingdings" pitchFamily="2" charset="2"/>
              <a:buChar char="n"/>
            </a:pPr>
            <a:r>
              <a:rPr lang="en-US" altLang="zh-CN" sz="2400" dirty="0" smtClean="0">
                <a:solidFill>
                  <a:schemeClr val="tx2"/>
                </a:solidFill>
                <a:latin typeface="Georgia" pitchFamily="18" charset="0"/>
              </a:rPr>
              <a:t>23 cities (e.g. Beijing, Guangzhou, and Tianjin) formally announced special planning or action plan on smart city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What is a Smart Urban Park?</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17</a:t>
            </a:fld>
            <a:endParaRPr lang="en-US"/>
          </a:p>
        </p:txBody>
      </p:sp>
      <p:pic>
        <p:nvPicPr>
          <p:cNvPr id="180226" name="Picture 2" descr="https://encrypted-tbn0.gstatic.com/images?q=tbn:ANd9GcSFGpmWUk8kdkVd9qDVvvXvTy_e0lp7dvs-9FvZBW1cy2pDJTILhQ"/>
          <p:cNvPicPr>
            <a:picLocks noChangeAspect="1" noChangeArrowheads="1"/>
          </p:cNvPicPr>
          <p:nvPr/>
        </p:nvPicPr>
        <p:blipFill>
          <a:blip r:embed="rId3"/>
          <a:srcRect/>
          <a:stretch>
            <a:fillRect/>
          </a:stretch>
        </p:blipFill>
        <p:spPr bwMode="auto">
          <a:xfrm>
            <a:off x="2971800" y="838200"/>
            <a:ext cx="3171825" cy="1759783"/>
          </a:xfrm>
          <a:prstGeom prst="rect">
            <a:avLst/>
          </a:prstGeom>
          <a:noFill/>
        </p:spPr>
      </p:pic>
      <p:grpSp>
        <p:nvGrpSpPr>
          <p:cNvPr id="29" name="组合 28"/>
          <p:cNvGrpSpPr/>
          <p:nvPr/>
        </p:nvGrpSpPr>
        <p:grpSpPr>
          <a:xfrm>
            <a:off x="228600" y="3702050"/>
            <a:ext cx="1831975" cy="1555750"/>
            <a:chOff x="381000" y="3962400"/>
            <a:chExt cx="1831975" cy="1555750"/>
          </a:xfrm>
        </p:grpSpPr>
        <p:pic>
          <p:nvPicPr>
            <p:cNvPr id="19" name="Picture 2" descr="whiteline_008"/>
            <p:cNvPicPr>
              <a:picLocks noChangeAspect="1" noChangeArrowheads="1"/>
            </p:cNvPicPr>
            <p:nvPr/>
          </p:nvPicPr>
          <p:blipFill>
            <a:blip r:embed="rId4"/>
            <a:srcRect/>
            <a:stretch>
              <a:fillRect/>
            </a:stretch>
          </p:blipFill>
          <p:spPr bwMode="ltGray">
            <a:xfrm>
              <a:off x="533400" y="3962400"/>
              <a:ext cx="1562706" cy="1555750"/>
            </a:xfrm>
            <a:prstGeom prst="rect">
              <a:avLst/>
            </a:prstGeom>
            <a:noFill/>
          </p:spPr>
        </p:pic>
        <p:sp>
          <p:nvSpPr>
            <p:cNvPr id="24" name="Rectangle 9"/>
            <p:cNvSpPr>
              <a:spLocks noChangeArrowheads="1"/>
            </p:cNvSpPr>
            <p:nvPr/>
          </p:nvSpPr>
          <p:spPr bwMode="auto">
            <a:xfrm>
              <a:off x="381000" y="4290020"/>
              <a:ext cx="1831975" cy="923330"/>
            </a:xfrm>
            <a:prstGeom prst="rect">
              <a:avLst/>
            </a:prstGeom>
            <a:noFill/>
            <a:ln w="9525" algn="ctr">
              <a:noFill/>
              <a:miter lim="800000"/>
              <a:headEnd/>
              <a:tailEnd/>
            </a:ln>
            <a:effectLst/>
          </p:spPr>
          <p:txBody>
            <a:bodyPr>
              <a:spAutoFit/>
            </a:bodyPr>
            <a:lstStyle/>
            <a:p>
              <a:r>
                <a:rPr lang="en-US" altLang="zh-CN" dirty="0" smtClean="0">
                  <a:solidFill>
                    <a:schemeClr val="bg1"/>
                  </a:solidFill>
                  <a:latin typeface="Georgia" pitchFamily="18" charset="0"/>
                  <a:ea typeface="宋体" pitchFamily="2" charset="-122"/>
                </a:rPr>
                <a:t>Smart</a:t>
              </a:r>
            </a:p>
            <a:p>
              <a:r>
                <a:rPr lang="en-US" altLang="zh-CN" dirty="0" smtClean="0">
                  <a:solidFill>
                    <a:schemeClr val="bg1"/>
                  </a:solidFill>
                  <a:latin typeface="Georgia" pitchFamily="18" charset="0"/>
                  <a:ea typeface="宋体" pitchFamily="2" charset="-122"/>
                </a:rPr>
                <a:t>Energy</a:t>
              </a:r>
            </a:p>
            <a:p>
              <a:r>
                <a:rPr lang="en-US" altLang="zh-CN" dirty="0" smtClean="0">
                  <a:solidFill>
                    <a:schemeClr val="bg1"/>
                  </a:solidFill>
                  <a:latin typeface="Georgia" pitchFamily="18" charset="0"/>
                  <a:ea typeface="宋体" pitchFamily="2" charset="-122"/>
                </a:rPr>
                <a:t>Management</a:t>
              </a:r>
              <a:endParaRPr lang="en-US" altLang="zh-CN" dirty="0">
                <a:solidFill>
                  <a:schemeClr val="bg1"/>
                </a:solidFill>
                <a:latin typeface="Georgia" pitchFamily="18" charset="0"/>
                <a:ea typeface="宋体" pitchFamily="2" charset="-122"/>
              </a:endParaRPr>
            </a:p>
          </p:txBody>
        </p:sp>
      </p:grpSp>
      <p:grpSp>
        <p:nvGrpSpPr>
          <p:cNvPr id="30" name="组合 29"/>
          <p:cNvGrpSpPr/>
          <p:nvPr/>
        </p:nvGrpSpPr>
        <p:grpSpPr>
          <a:xfrm>
            <a:off x="1981200" y="3702050"/>
            <a:ext cx="1831975" cy="1555750"/>
            <a:chOff x="2133600" y="3962400"/>
            <a:chExt cx="1831975" cy="1555750"/>
          </a:xfrm>
        </p:grpSpPr>
        <p:pic>
          <p:nvPicPr>
            <p:cNvPr id="20" name="Picture 2" descr="whiteline_008"/>
            <p:cNvPicPr>
              <a:picLocks noChangeAspect="1" noChangeArrowheads="1"/>
            </p:cNvPicPr>
            <p:nvPr/>
          </p:nvPicPr>
          <p:blipFill>
            <a:blip r:embed="rId4"/>
            <a:srcRect/>
            <a:stretch>
              <a:fillRect/>
            </a:stretch>
          </p:blipFill>
          <p:spPr bwMode="ltGray">
            <a:xfrm>
              <a:off x="2247294" y="3962400"/>
              <a:ext cx="1562706" cy="1555750"/>
            </a:xfrm>
            <a:prstGeom prst="rect">
              <a:avLst/>
            </a:prstGeom>
            <a:noFill/>
          </p:spPr>
        </p:pic>
        <p:sp>
          <p:nvSpPr>
            <p:cNvPr id="25" name="Rectangle 9"/>
            <p:cNvSpPr>
              <a:spLocks noChangeArrowheads="1"/>
            </p:cNvSpPr>
            <p:nvPr/>
          </p:nvSpPr>
          <p:spPr bwMode="auto">
            <a:xfrm>
              <a:off x="2133600" y="4267200"/>
              <a:ext cx="1831975" cy="923330"/>
            </a:xfrm>
            <a:prstGeom prst="rect">
              <a:avLst/>
            </a:prstGeom>
            <a:noFill/>
            <a:ln w="9525" algn="ctr">
              <a:noFill/>
              <a:miter lim="800000"/>
              <a:headEnd/>
              <a:tailEnd/>
            </a:ln>
            <a:effectLst/>
          </p:spPr>
          <p:txBody>
            <a:bodyPr>
              <a:spAutoFit/>
            </a:bodyPr>
            <a:lstStyle/>
            <a:p>
              <a:r>
                <a:rPr lang="en-US" altLang="zh-CN" dirty="0" smtClean="0">
                  <a:solidFill>
                    <a:schemeClr val="bg1"/>
                  </a:solidFill>
                  <a:latin typeface="Georgia" pitchFamily="18" charset="0"/>
                  <a:ea typeface="宋体" pitchFamily="2" charset="-122"/>
                </a:rPr>
                <a:t>Intelligent</a:t>
              </a:r>
            </a:p>
            <a:p>
              <a:r>
                <a:rPr lang="en-US" altLang="zh-CN" dirty="0" smtClean="0">
                  <a:solidFill>
                    <a:schemeClr val="bg1"/>
                  </a:solidFill>
                  <a:latin typeface="Georgia" pitchFamily="18" charset="0"/>
                  <a:ea typeface="宋体" pitchFamily="2" charset="-122"/>
                </a:rPr>
                <a:t>Water</a:t>
              </a:r>
            </a:p>
            <a:p>
              <a:r>
                <a:rPr lang="en-US" altLang="zh-CN" dirty="0" smtClean="0">
                  <a:solidFill>
                    <a:schemeClr val="bg1"/>
                  </a:solidFill>
                  <a:latin typeface="Georgia" pitchFamily="18" charset="0"/>
                  <a:ea typeface="宋体" pitchFamily="2" charset="-122"/>
                </a:rPr>
                <a:t>System</a:t>
              </a:r>
            </a:p>
          </p:txBody>
        </p:sp>
      </p:grpSp>
      <p:grpSp>
        <p:nvGrpSpPr>
          <p:cNvPr id="31" name="组合 30"/>
          <p:cNvGrpSpPr/>
          <p:nvPr/>
        </p:nvGrpSpPr>
        <p:grpSpPr>
          <a:xfrm>
            <a:off x="3730625" y="3702050"/>
            <a:ext cx="1831975" cy="1555750"/>
            <a:chOff x="3883025" y="3962400"/>
            <a:chExt cx="1831975" cy="1555750"/>
          </a:xfrm>
        </p:grpSpPr>
        <p:pic>
          <p:nvPicPr>
            <p:cNvPr id="21" name="Picture 2" descr="whiteline_008"/>
            <p:cNvPicPr>
              <a:picLocks noChangeAspect="1" noChangeArrowheads="1"/>
            </p:cNvPicPr>
            <p:nvPr/>
          </p:nvPicPr>
          <p:blipFill>
            <a:blip r:embed="rId4"/>
            <a:srcRect/>
            <a:stretch>
              <a:fillRect/>
            </a:stretch>
          </p:blipFill>
          <p:spPr bwMode="ltGray">
            <a:xfrm>
              <a:off x="3962400" y="3962400"/>
              <a:ext cx="1562706" cy="1555750"/>
            </a:xfrm>
            <a:prstGeom prst="rect">
              <a:avLst/>
            </a:prstGeom>
            <a:noFill/>
          </p:spPr>
        </p:pic>
        <p:sp>
          <p:nvSpPr>
            <p:cNvPr id="26" name="Rectangle 9"/>
            <p:cNvSpPr>
              <a:spLocks noChangeArrowheads="1"/>
            </p:cNvSpPr>
            <p:nvPr/>
          </p:nvSpPr>
          <p:spPr bwMode="auto">
            <a:xfrm>
              <a:off x="3883025" y="4451350"/>
              <a:ext cx="1831975" cy="646331"/>
            </a:xfrm>
            <a:prstGeom prst="rect">
              <a:avLst/>
            </a:prstGeom>
            <a:noFill/>
            <a:ln w="9525" algn="ctr">
              <a:noFill/>
              <a:miter lim="800000"/>
              <a:headEnd/>
              <a:tailEnd/>
            </a:ln>
            <a:effectLst/>
          </p:spPr>
          <p:txBody>
            <a:bodyPr>
              <a:spAutoFit/>
            </a:bodyPr>
            <a:lstStyle/>
            <a:p>
              <a:r>
                <a:rPr lang="en-US" altLang="zh-CN" dirty="0" smtClean="0">
                  <a:solidFill>
                    <a:schemeClr val="bg1"/>
                  </a:solidFill>
                  <a:latin typeface="Georgia" pitchFamily="18" charset="0"/>
                  <a:ea typeface="宋体" pitchFamily="2" charset="-122"/>
                </a:rPr>
                <a:t>Intelligent</a:t>
              </a:r>
            </a:p>
            <a:p>
              <a:r>
                <a:rPr lang="en-US" altLang="zh-CN" dirty="0" smtClean="0">
                  <a:solidFill>
                    <a:schemeClr val="bg1"/>
                  </a:solidFill>
                  <a:latin typeface="Georgia" pitchFamily="18" charset="0"/>
                  <a:ea typeface="宋体" pitchFamily="2" charset="-122"/>
                </a:rPr>
                <a:t>Transportation</a:t>
              </a:r>
              <a:endParaRPr lang="en-US" altLang="zh-CN" dirty="0">
                <a:solidFill>
                  <a:schemeClr val="bg1"/>
                </a:solidFill>
                <a:latin typeface="Georgia" pitchFamily="18" charset="0"/>
                <a:ea typeface="宋体" pitchFamily="2" charset="-122"/>
              </a:endParaRPr>
            </a:p>
          </p:txBody>
        </p:sp>
      </p:grpSp>
      <p:grpSp>
        <p:nvGrpSpPr>
          <p:cNvPr id="32" name="组合 31"/>
          <p:cNvGrpSpPr/>
          <p:nvPr/>
        </p:nvGrpSpPr>
        <p:grpSpPr>
          <a:xfrm>
            <a:off x="5407025" y="3702050"/>
            <a:ext cx="1831975" cy="1555750"/>
            <a:chOff x="5559425" y="3962400"/>
            <a:chExt cx="1831975" cy="1555750"/>
          </a:xfrm>
        </p:grpSpPr>
        <p:pic>
          <p:nvPicPr>
            <p:cNvPr id="22" name="Picture 2" descr="whiteline_008"/>
            <p:cNvPicPr>
              <a:picLocks noChangeAspect="1" noChangeArrowheads="1"/>
            </p:cNvPicPr>
            <p:nvPr/>
          </p:nvPicPr>
          <p:blipFill>
            <a:blip r:embed="rId4"/>
            <a:srcRect/>
            <a:stretch>
              <a:fillRect/>
            </a:stretch>
          </p:blipFill>
          <p:spPr bwMode="ltGray">
            <a:xfrm>
              <a:off x="5676294" y="3962400"/>
              <a:ext cx="1562706" cy="1555750"/>
            </a:xfrm>
            <a:prstGeom prst="rect">
              <a:avLst/>
            </a:prstGeom>
            <a:noFill/>
          </p:spPr>
        </p:pic>
        <p:sp>
          <p:nvSpPr>
            <p:cNvPr id="27" name="Rectangle 9"/>
            <p:cNvSpPr>
              <a:spLocks noChangeArrowheads="1"/>
            </p:cNvSpPr>
            <p:nvPr/>
          </p:nvSpPr>
          <p:spPr bwMode="auto">
            <a:xfrm>
              <a:off x="5559425" y="4419600"/>
              <a:ext cx="1831975" cy="646331"/>
            </a:xfrm>
            <a:prstGeom prst="rect">
              <a:avLst/>
            </a:prstGeom>
            <a:noFill/>
            <a:ln w="9525" algn="ctr">
              <a:noFill/>
              <a:miter lim="800000"/>
              <a:headEnd/>
              <a:tailEnd/>
            </a:ln>
            <a:effectLst/>
          </p:spPr>
          <p:txBody>
            <a:bodyPr>
              <a:spAutoFit/>
            </a:bodyPr>
            <a:lstStyle/>
            <a:p>
              <a:r>
                <a:rPr lang="en-US" altLang="zh-CN" dirty="0" smtClean="0">
                  <a:solidFill>
                    <a:schemeClr val="bg1"/>
                  </a:solidFill>
                  <a:latin typeface="Georgia" pitchFamily="18" charset="0"/>
                  <a:ea typeface="宋体" pitchFamily="2" charset="-122"/>
                </a:rPr>
                <a:t>Waste</a:t>
              </a:r>
            </a:p>
            <a:p>
              <a:r>
                <a:rPr lang="en-US" altLang="zh-CN" dirty="0" smtClean="0">
                  <a:solidFill>
                    <a:schemeClr val="bg1"/>
                  </a:solidFill>
                  <a:latin typeface="Georgia" pitchFamily="18" charset="0"/>
                  <a:ea typeface="宋体" pitchFamily="2" charset="-122"/>
                </a:rPr>
                <a:t>Management</a:t>
              </a:r>
            </a:p>
          </p:txBody>
        </p:sp>
      </p:grpSp>
      <p:grpSp>
        <p:nvGrpSpPr>
          <p:cNvPr id="33" name="组合 32"/>
          <p:cNvGrpSpPr/>
          <p:nvPr/>
        </p:nvGrpSpPr>
        <p:grpSpPr>
          <a:xfrm>
            <a:off x="7083425" y="3702050"/>
            <a:ext cx="1831975" cy="1555750"/>
            <a:chOff x="7235825" y="3962400"/>
            <a:chExt cx="1831975" cy="1555750"/>
          </a:xfrm>
        </p:grpSpPr>
        <p:pic>
          <p:nvPicPr>
            <p:cNvPr id="23" name="Picture 2" descr="whiteline_008"/>
            <p:cNvPicPr>
              <a:picLocks noChangeAspect="1" noChangeArrowheads="1"/>
            </p:cNvPicPr>
            <p:nvPr/>
          </p:nvPicPr>
          <p:blipFill>
            <a:blip r:embed="rId4"/>
            <a:srcRect/>
            <a:stretch>
              <a:fillRect/>
            </a:stretch>
          </p:blipFill>
          <p:spPr bwMode="ltGray">
            <a:xfrm>
              <a:off x="7352694" y="3962400"/>
              <a:ext cx="1562706" cy="1555750"/>
            </a:xfrm>
            <a:prstGeom prst="rect">
              <a:avLst/>
            </a:prstGeom>
            <a:noFill/>
          </p:spPr>
        </p:pic>
        <p:sp>
          <p:nvSpPr>
            <p:cNvPr id="28" name="Rectangle 9"/>
            <p:cNvSpPr>
              <a:spLocks noChangeArrowheads="1"/>
            </p:cNvSpPr>
            <p:nvPr/>
          </p:nvSpPr>
          <p:spPr bwMode="auto">
            <a:xfrm>
              <a:off x="7235825" y="4414619"/>
              <a:ext cx="1831975" cy="646331"/>
            </a:xfrm>
            <a:prstGeom prst="rect">
              <a:avLst/>
            </a:prstGeom>
            <a:noFill/>
            <a:ln w="9525" algn="ctr">
              <a:noFill/>
              <a:miter lim="800000"/>
              <a:headEnd/>
              <a:tailEnd/>
            </a:ln>
            <a:effectLst/>
          </p:spPr>
          <p:txBody>
            <a:bodyPr>
              <a:spAutoFit/>
            </a:bodyPr>
            <a:lstStyle/>
            <a:p>
              <a:r>
                <a:rPr lang="en-US" altLang="zh-CN" dirty="0" smtClean="0">
                  <a:solidFill>
                    <a:schemeClr val="bg1"/>
                  </a:solidFill>
                  <a:latin typeface="Georgia" pitchFamily="18" charset="0"/>
                  <a:ea typeface="宋体" pitchFamily="2" charset="-122"/>
                </a:rPr>
                <a:t>Efficient</a:t>
              </a:r>
            </a:p>
            <a:p>
              <a:r>
                <a:rPr lang="en-US" altLang="zh-CN" dirty="0" smtClean="0">
                  <a:solidFill>
                    <a:schemeClr val="bg1"/>
                  </a:solidFill>
                  <a:latin typeface="Georgia" pitchFamily="18" charset="0"/>
                  <a:ea typeface="宋体" pitchFamily="2" charset="-122"/>
                </a:rPr>
                <a:t>Logistics</a:t>
              </a:r>
              <a:endParaRPr lang="en-US" altLang="zh-CN" dirty="0">
                <a:solidFill>
                  <a:schemeClr val="bg1"/>
                </a:solidFill>
                <a:latin typeface="Georgia" pitchFamily="18" charset="0"/>
                <a:ea typeface="宋体" pitchFamily="2" charset="-122"/>
              </a:endParaRPr>
            </a:p>
          </p:txBody>
        </p:sp>
      </p:grpSp>
      <p:grpSp>
        <p:nvGrpSpPr>
          <p:cNvPr id="72" name="组合 71"/>
          <p:cNvGrpSpPr/>
          <p:nvPr/>
        </p:nvGrpSpPr>
        <p:grpSpPr>
          <a:xfrm>
            <a:off x="1142206" y="2483644"/>
            <a:ext cx="6858794" cy="1219200"/>
            <a:chOff x="1142206" y="2591594"/>
            <a:chExt cx="6858794" cy="1219200"/>
          </a:xfrm>
        </p:grpSpPr>
        <p:cxnSp>
          <p:nvCxnSpPr>
            <p:cNvPr id="43" name="直接连接符 42"/>
            <p:cNvCxnSpPr/>
            <p:nvPr/>
          </p:nvCxnSpPr>
          <p:spPr>
            <a:xfrm>
              <a:off x="1143000" y="3124200"/>
              <a:ext cx="68580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800100" y="3467100"/>
              <a:ext cx="685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2553494" y="3466306"/>
              <a:ext cx="685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4229894" y="3466306"/>
              <a:ext cx="685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5980906" y="3466306"/>
              <a:ext cx="685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7657306" y="3466306"/>
              <a:ext cx="685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5400000" flipH="1" flipV="1">
              <a:off x="4305300" y="2857500"/>
              <a:ext cx="533400" cy="15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457200" y="55626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smtClean="0"/>
              <a:t>Information Communication 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Smart Energy Management</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18</a:t>
            </a:fld>
            <a:endParaRPr lang="en-US"/>
          </a:p>
        </p:txBody>
      </p:sp>
      <p:grpSp>
        <p:nvGrpSpPr>
          <p:cNvPr id="33" name="组合 32"/>
          <p:cNvGrpSpPr>
            <a:grpSpLocks noChangeAspect="1"/>
          </p:cNvGrpSpPr>
          <p:nvPr/>
        </p:nvGrpSpPr>
        <p:grpSpPr>
          <a:xfrm>
            <a:off x="635400" y="1218979"/>
            <a:ext cx="8280000" cy="4648421"/>
            <a:chOff x="304800" y="1143000"/>
            <a:chExt cx="8686800" cy="4876800"/>
          </a:xfrm>
        </p:grpSpPr>
        <p:pic>
          <p:nvPicPr>
            <p:cNvPr id="183298" name="Picture 2"/>
            <p:cNvPicPr>
              <a:picLocks noChangeAspect="1" noChangeArrowheads="1"/>
            </p:cNvPicPr>
            <p:nvPr/>
          </p:nvPicPr>
          <p:blipFill>
            <a:blip r:embed="rId3"/>
            <a:srcRect/>
            <a:stretch>
              <a:fillRect/>
            </a:stretch>
          </p:blipFill>
          <p:spPr bwMode="auto">
            <a:xfrm>
              <a:off x="304800" y="1143000"/>
              <a:ext cx="2427705" cy="4876800"/>
            </a:xfrm>
            <a:prstGeom prst="rect">
              <a:avLst/>
            </a:prstGeom>
            <a:noFill/>
            <a:ln w="9525">
              <a:noFill/>
              <a:miter lim="800000"/>
              <a:headEnd/>
              <a:tailEnd/>
            </a:ln>
            <a:effectLst/>
          </p:spPr>
        </p:pic>
        <p:pic>
          <p:nvPicPr>
            <p:cNvPr id="183299" name="Picture 3"/>
            <p:cNvPicPr>
              <a:picLocks noChangeAspect="1" noChangeArrowheads="1"/>
            </p:cNvPicPr>
            <p:nvPr/>
          </p:nvPicPr>
          <p:blipFill>
            <a:blip r:embed="rId4"/>
            <a:srcRect/>
            <a:stretch>
              <a:fillRect/>
            </a:stretch>
          </p:blipFill>
          <p:spPr bwMode="auto">
            <a:xfrm>
              <a:off x="2667000" y="1350000"/>
              <a:ext cx="5105400" cy="4478421"/>
            </a:xfrm>
            <a:prstGeom prst="rect">
              <a:avLst/>
            </a:prstGeom>
            <a:noFill/>
            <a:ln w="9525">
              <a:noFill/>
              <a:miter lim="800000"/>
              <a:headEnd/>
              <a:tailEnd/>
            </a:ln>
            <a:effectLst/>
          </p:spPr>
        </p:pic>
        <p:pic>
          <p:nvPicPr>
            <p:cNvPr id="183300" name="Picture 4"/>
            <p:cNvPicPr>
              <a:picLocks noChangeAspect="1" noChangeArrowheads="1"/>
            </p:cNvPicPr>
            <p:nvPr/>
          </p:nvPicPr>
          <p:blipFill>
            <a:blip r:embed="rId5"/>
            <a:srcRect/>
            <a:stretch>
              <a:fillRect/>
            </a:stretch>
          </p:blipFill>
          <p:spPr bwMode="auto">
            <a:xfrm>
              <a:off x="7582838" y="2610000"/>
              <a:ext cx="1408762" cy="2057400"/>
            </a:xfrm>
            <a:prstGeom prst="rect">
              <a:avLst/>
            </a:prstGeom>
            <a:noFill/>
            <a:ln w="9525">
              <a:noFill/>
              <a:miter lim="800000"/>
              <a:headEnd/>
              <a:tailEnd/>
            </a:ln>
            <a:effectLst/>
          </p:spPr>
        </p:pic>
      </p:grpSp>
      <p:grpSp>
        <p:nvGrpSpPr>
          <p:cNvPr id="38" name="组合 37"/>
          <p:cNvGrpSpPr/>
          <p:nvPr/>
        </p:nvGrpSpPr>
        <p:grpSpPr>
          <a:xfrm>
            <a:off x="559200" y="990600"/>
            <a:ext cx="2362200" cy="4724400"/>
            <a:chOff x="381000" y="1447800"/>
            <a:chExt cx="2362200" cy="4724400"/>
          </a:xfrm>
        </p:grpSpPr>
        <p:sp>
          <p:nvSpPr>
            <p:cNvPr id="34" name="矩形 33"/>
            <p:cNvSpPr/>
            <p:nvPr/>
          </p:nvSpPr>
          <p:spPr>
            <a:xfrm>
              <a:off x="381000" y="1905000"/>
              <a:ext cx="2362200" cy="4267200"/>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AutoShape 105"/>
            <p:cNvSpPr>
              <a:spLocks noChangeArrowheads="1"/>
            </p:cNvSpPr>
            <p:nvPr/>
          </p:nvSpPr>
          <p:spPr bwMode="gray">
            <a:xfrm>
              <a:off x="762000" y="1447800"/>
              <a:ext cx="1676400" cy="304800"/>
            </a:xfrm>
            <a:prstGeom prst="roundRect">
              <a:avLst>
                <a:gd name="adj" fmla="val 0"/>
              </a:avLst>
            </a:prstGeom>
            <a:gradFill rotWithShape="0">
              <a:gsLst>
                <a:gs pos="0">
                  <a:schemeClr val="tx2">
                    <a:gamma/>
                    <a:shade val="46275"/>
                    <a:invGamma/>
                  </a:schemeClr>
                </a:gs>
                <a:gs pos="100000">
                  <a:schemeClr val="tx2"/>
                </a:gs>
              </a:gsLst>
              <a:lin ang="5400000" scaled="1"/>
            </a:gradFill>
            <a:ln w="19050" algn="ctr">
              <a:solidFill>
                <a:srgbClr val="DDDDDD"/>
              </a:solidFill>
              <a:round/>
              <a:headEnd/>
              <a:tailEnd/>
            </a:ln>
            <a:effectLst/>
          </p:spPr>
          <p:txBody>
            <a:bodyPr wrap="none" anchor="ctr"/>
            <a:lstStyle/>
            <a:p>
              <a:r>
                <a:rPr lang="en-US" altLang="zh-CN" b="1" dirty="0" smtClean="0">
                  <a:solidFill>
                    <a:schemeClr val="bg1"/>
                  </a:solidFill>
                </a:rPr>
                <a:t>Demand</a:t>
              </a:r>
              <a:endParaRPr lang="zh-CN" altLang="en-US" b="1" dirty="0">
                <a:solidFill>
                  <a:schemeClr val="bg1"/>
                </a:solidFill>
              </a:endParaRPr>
            </a:p>
          </p:txBody>
        </p:sp>
      </p:grpSp>
      <p:grpSp>
        <p:nvGrpSpPr>
          <p:cNvPr id="39" name="组合 38"/>
          <p:cNvGrpSpPr/>
          <p:nvPr/>
        </p:nvGrpSpPr>
        <p:grpSpPr>
          <a:xfrm>
            <a:off x="2997600" y="990600"/>
            <a:ext cx="4648200" cy="4724400"/>
            <a:chOff x="2819400" y="1447800"/>
            <a:chExt cx="4648200" cy="4724400"/>
          </a:xfrm>
        </p:grpSpPr>
        <p:sp>
          <p:nvSpPr>
            <p:cNvPr id="35" name="矩形 34"/>
            <p:cNvSpPr/>
            <p:nvPr/>
          </p:nvSpPr>
          <p:spPr>
            <a:xfrm>
              <a:off x="2819400" y="1905000"/>
              <a:ext cx="4648200" cy="4267200"/>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AutoShape 105"/>
            <p:cNvSpPr>
              <a:spLocks noChangeArrowheads="1"/>
            </p:cNvSpPr>
            <p:nvPr/>
          </p:nvSpPr>
          <p:spPr bwMode="gray">
            <a:xfrm>
              <a:off x="4267200" y="1447800"/>
              <a:ext cx="1676400" cy="304800"/>
            </a:xfrm>
            <a:prstGeom prst="roundRect">
              <a:avLst>
                <a:gd name="adj" fmla="val 0"/>
              </a:avLst>
            </a:prstGeom>
            <a:gradFill rotWithShape="0">
              <a:gsLst>
                <a:gs pos="0">
                  <a:schemeClr val="tx2">
                    <a:gamma/>
                    <a:shade val="46275"/>
                    <a:invGamma/>
                  </a:schemeClr>
                </a:gs>
                <a:gs pos="100000">
                  <a:schemeClr val="tx2"/>
                </a:gs>
              </a:gsLst>
              <a:lin ang="5400000" scaled="1"/>
            </a:gradFill>
            <a:ln w="19050" algn="ctr">
              <a:solidFill>
                <a:srgbClr val="DDDDDD"/>
              </a:solidFill>
              <a:round/>
              <a:headEnd/>
              <a:tailEnd/>
            </a:ln>
            <a:effectLst/>
          </p:spPr>
          <p:txBody>
            <a:bodyPr wrap="none" anchor="ctr"/>
            <a:lstStyle/>
            <a:p>
              <a:r>
                <a:rPr lang="en-US" altLang="zh-CN" b="1" dirty="0" smtClean="0">
                  <a:solidFill>
                    <a:schemeClr val="bg1"/>
                  </a:solidFill>
                </a:rPr>
                <a:t>Supply</a:t>
              </a:r>
              <a:endParaRPr lang="zh-CN" altLang="en-US" b="1" dirty="0">
                <a:solidFill>
                  <a:schemeClr val="bg1"/>
                </a:solidFill>
              </a:endParaRPr>
            </a:p>
          </p:txBody>
        </p:sp>
      </p:grpSp>
      <p:sp>
        <p:nvSpPr>
          <p:cNvPr id="42" name="TextBox 4"/>
          <p:cNvSpPr txBox="1">
            <a:spLocks noChangeArrowheads="1"/>
          </p:cNvSpPr>
          <p:nvPr/>
        </p:nvSpPr>
        <p:spPr bwMode="auto">
          <a:xfrm>
            <a:off x="304800" y="5848290"/>
            <a:ext cx="8534400" cy="400110"/>
          </a:xfrm>
          <a:prstGeom prst="rect">
            <a:avLst/>
          </a:prstGeom>
          <a:noFill/>
          <a:ln w="9525">
            <a:noFill/>
            <a:miter lim="800000"/>
            <a:headEnd/>
            <a:tailEnd/>
          </a:ln>
        </p:spPr>
        <p:txBody>
          <a:bodyPr wrap="square">
            <a:spAutoFit/>
          </a:bodyPr>
          <a:lstStyle/>
          <a:p>
            <a:pPr>
              <a:buClr>
                <a:srgbClr val="FF0000"/>
              </a:buClr>
              <a:buSzPct val="80000"/>
              <a:buFont typeface="Wingdings" pitchFamily="2" charset="2"/>
              <a:buChar char="n"/>
            </a:pPr>
            <a:r>
              <a:rPr lang="en-US" altLang="zh-CN" sz="2000" b="1" dirty="0" smtClean="0">
                <a:solidFill>
                  <a:schemeClr val="tx2"/>
                </a:solidFill>
                <a:latin typeface="Georgia" pitchFamily="18" charset="0"/>
              </a:rPr>
              <a:t>   </a:t>
            </a:r>
            <a:r>
              <a:rPr lang="en-US" altLang="zh-CN" sz="1600" b="1" dirty="0" smtClean="0">
                <a:solidFill>
                  <a:schemeClr val="tx2"/>
                </a:solidFill>
                <a:latin typeface="Georgia" pitchFamily="18" charset="0"/>
              </a:rPr>
              <a:t>Smart Energy Management = Renewable Energy + Power Stabilization</a:t>
            </a:r>
            <a:endParaRPr lang="zh-CN" altLang="en-US" sz="1600" b="1" dirty="0" smtClean="0">
              <a:solidFill>
                <a:srgbClr val="FF0000"/>
              </a:solidFill>
              <a:latin typeface="Georgia" pitchFamily="18" charset="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edge">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edge">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randombar(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19</a:t>
            </a:fld>
            <a:endParaRPr lang="en-US"/>
          </a:p>
        </p:txBody>
      </p:sp>
      <p:sp>
        <p:nvSpPr>
          <p:cNvPr id="3"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Intelligent and Efficient Water System</a:t>
            </a:r>
          </a:p>
        </p:txBody>
      </p:sp>
      <p:pic>
        <p:nvPicPr>
          <p:cNvPr id="184322" name="Picture 2"/>
          <p:cNvPicPr>
            <a:picLocks noChangeAspect="1" noChangeArrowheads="1"/>
          </p:cNvPicPr>
          <p:nvPr/>
        </p:nvPicPr>
        <p:blipFill>
          <a:blip r:embed="rId3"/>
          <a:srcRect/>
          <a:stretch>
            <a:fillRect/>
          </a:stretch>
        </p:blipFill>
        <p:spPr bwMode="auto">
          <a:xfrm>
            <a:off x="304800" y="909725"/>
            <a:ext cx="8591550" cy="5338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0010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tx2"/>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tx2"/>
                </a:solidFill>
                <a:latin typeface="Georgia" pitchFamily="18" charset="0"/>
              </a:rPr>
              <a:t>  Smart </a:t>
            </a:r>
            <a:r>
              <a:rPr lang="en-US" altLang="zh-CN" sz="2400" b="1" dirty="0" smtClean="0">
                <a:solidFill>
                  <a:schemeClr val="tx2"/>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tx2"/>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tx2"/>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tx2"/>
                </a:solidFill>
                <a:latin typeface="Georgia" pitchFamily="18" charset="0"/>
              </a:rPr>
              <a:t>  Conclusions</a:t>
            </a:r>
            <a:endParaRPr lang="zh-CN" altLang="zh-CN" sz="2400" b="1" dirty="0" smtClean="0">
              <a:solidFill>
                <a:schemeClr val="tx2"/>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20</a:t>
            </a:fld>
            <a:endParaRPr lang="en-US"/>
          </a:p>
        </p:txBody>
      </p:sp>
      <p:sp>
        <p:nvSpPr>
          <p:cNvPr id="3"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Efficient Logistics</a:t>
            </a:r>
          </a:p>
        </p:txBody>
      </p:sp>
      <p:pic>
        <p:nvPicPr>
          <p:cNvPr id="185346" name="Picture 2"/>
          <p:cNvPicPr>
            <a:picLocks noChangeAspect="1" noChangeArrowheads="1"/>
          </p:cNvPicPr>
          <p:nvPr/>
        </p:nvPicPr>
        <p:blipFill>
          <a:blip r:embed="rId3"/>
          <a:srcRect/>
          <a:stretch>
            <a:fillRect/>
          </a:stretch>
        </p:blipFill>
        <p:spPr bwMode="auto">
          <a:xfrm>
            <a:off x="404813" y="1066800"/>
            <a:ext cx="8332787" cy="4486275"/>
          </a:xfrm>
          <a:prstGeom prst="rect">
            <a:avLst/>
          </a:prstGeom>
          <a:noFill/>
          <a:ln w="9525">
            <a:noFill/>
            <a:miter lim="800000"/>
            <a:headEnd/>
            <a:tailEnd/>
          </a:ln>
          <a:effectLst/>
        </p:spPr>
      </p:pic>
      <p:sp>
        <p:nvSpPr>
          <p:cNvPr id="6" name="矩形 5"/>
          <p:cNvSpPr/>
          <p:nvPr/>
        </p:nvSpPr>
        <p:spPr>
          <a:xfrm>
            <a:off x="457200" y="5638800"/>
            <a:ext cx="6858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smtClean="0"/>
              <a:t>ICT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Smart Urban Park Pilot Projects</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3716" name="AutoShape 4" descr="http://img2.imgtn.bdimg.com/it/u=2940202889,260647922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灯片编号占位符 8"/>
          <p:cNvSpPr>
            <a:spLocks noGrp="1"/>
          </p:cNvSpPr>
          <p:nvPr>
            <p:ph type="sldNum" sz="quarter" idx="12"/>
          </p:nvPr>
        </p:nvSpPr>
        <p:spPr/>
        <p:txBody>
          <a:bodyPr/>
          <a:lstStyle/>
          <a:p>
            <a:pPr>
              <a:defRPr/>
            </a:pPr>
            <a:fld id="{05307669-6ECE-40BE-BD29-D0930FB6B4BF}" type="slidenum">
              <a:rPr lang="en-US" altLang="zh-CN" smtClean="0"/>
              <a:pPr>
                <a:defRPr/>
              </a:pPr>
              <a:t>21</a:t>
            </a:fld>
            <a:endParaRPr lang="en-US"/>
          </a:p>
        </p:txBody>
      </p:sp>
      <p:sp>
        <p:nvSpPr>
          <p:cNvPr id="70658" name="AutoShape 2" descr="https://encrypted-tbn1.gstatic.com/images?q=tbn:ANd9GcQpEHxcGwytR08-nfHR5b47_-4mm9ODDc8S8MG4MLEkgRR5IO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0660" name="AutoShape 4" descr="https://encrypted-tbn1.gstatic.com/images?q=tbn:ANd9GcQpEHxcGwytR08-nfHR5b47_-4mm9ODDc8S8MG4MLEkgRR5IO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0666" name="AutoShape 10" descr="https://encrypted-tbn1.gstatic.com/images?q=tbn:ANd9GcRCTaGS6AyTv8_dQfXzRNOQBh-Mdf9g_XUk0LsB7dl-GN3aRUnlwA"/>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0670" name="AutoShape 14" descr="https://encrypted-tbn1.gstatic.com/images?q=tbn:ANd9GcQex1XGDHG2QSPQLv9WLSh2FN7c8w2BH40hz3u_FB66V3vy9ugTgQ"/>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p:cNvGrpSpPr/>
          <p:nvPr/>
        </p:nvGrpSpPr>
        <p:grpSpPr>
          <a:xfrm>
            <a:off x="228600" y="1066800"/>
            <a:ext cx="8534400" cy="1762125"/>
            <a:chOff x="228600" y="1066800"/>
            <a:chExt cx="8534400" cy="1762125"/>
          </a:xfrm>
        </p:grpSpPr>
        <p:sp>
          <p:nvSpPr>
            <p:cNvPr id="6" name="TextBox 4"/>
            <p:cNvSpPr txBox="1">
              <a:spLocks noChangeArrowheads="1"/>
            </p:cNvSpPr>
            <p:nvPr/>
          </p:nvSpPr>
          <p:spPr bwMode="auto">
            <a:xfrm>
              <a:off x="228600" y="1233874"/>
              <a:ext cx="5562600" cy="1246495"/>
            </a:xfrm>
            <a:prstGeom prst="rect">
              <a:avLst/>
            </a:prstGeom>
            <a:noFill/>
            <a:ln w="9525">
              <a:noFill/>
              <a:miter lim="800000"/>
              <a:headEnd/>
              <a:tailEnd/>
            </a:ln>
          </p:spPr>
          <p:txBody>
            <a:bodyPr wrap="square">
              <a:spAutoFit/>
            </a:bodyPr>
            <a:lstStyle/>
            <a:p>
              <a:pPr lvl="1" indent="-457200" algn="l">
                <a:lnSpc>
                  <a:spcPts val="1800"/>
                </a:lnSpc>
                <a:buClr>
                  <a:srgbClr val="FF0000"/>
                </a:buClr>
                <a:buSzPct val="80000"/>
                <a:buFont typeface="Wingdings" pitchFamily="2" charset="2"/>
                <a:buChar char="n"/>
              </a:pPr>
              <a:r>
                <a:rPr lang="en-US" altLang="zh-CN" sz="2000" b="1" dirty="0" smtClean="0">
                  <a:solidFill>
                    <a:srgbClr val="1F497D"/>
                  </a:solidFill>
                  <a:latin typeface="Georgia" pitchFamily="18" charset="0"/>
                </a:rPr>
                <a:t>Binhai in Tianjin: Comprehensive Construction of “Three Ones” </a:t>
              </a:r>
            </a:p>
            <a:p>
              <a:pPr lvl="1" algn="l">
                <a:lnSpc>
                  <a:spcPts val="1800"/>
                </a:lnSpc>
                <a:buClr>
                  <a:schemeClr val="tx2"/>
                </a:buClr>
                <a:buSzPct val="80000"/>
                <a:buFont typeface="Georgia" pitchFamily="18" charset="0"/>
                <a:buChar char="−"/>
              </a:pPr>
              <a:r>
                <a:rPr lang="en-US" altLang="zh-CN" sz="2000" dirty="0" smtClean="0">
                  <a:solidFill>
                    <a:schemeClr val="tx2"/>
                  </a:solidFill>
                  <a:latin typeface="Georgia" pitchFamily="18" charset="0"/>
                </a:rPr>
                <a:t> One Network: E-government </a:t>
              </a:r>
            </a:p>
            <a:p>
              <a:pPr lvl="1" algn="l">
                <a:lnSpc>
                  <a:spcPts val="1800"/>
                </a:lnSpc>
                <a:buClr>
                  <a:schemeClr val="tx2"/>
                </a:buClr>
                <a:buSzPct val="80000"/>
                <a:buFont typeface="Georgia" pitchFamily="18" charset="0"/>
                <a:buChar char="−"/>
              </a:pPr>
              <a:r>
                <a:rPr lang="en-US" altLang="zh-CN" sz="2000" dirty="0" smtClean="0">
                  <a:solidFill>
                    <a:schemeClr val="tx2"/>
                  </a:solidFill>
                  <a:latin typeface="Georgia" pitchFamily="18" charset="0"/>
                </a:rPr>
                <a:t> One Centre: Cloud Centre for Governance </a:t>
              </a:r>
            </a:p>
            <a:p>
              <a:pPr lvl="1" algn="l">
                <a:lnSpc>
                  <a:spcPts val="1800"/>
                </a:lnSpc>
                <a:buClr>
                  <a:schemeClr val="tx2"/>
                </a:buClr>
                <a:buSzPct val="80000"/>
                <a:buFont typeface="Georgia" pitchFamily="18" charset="0"/>
                <a:buChar char="−"/>
              </a:pPr>
              <a:r>
                <a:rPr lang="en-US" altLang="zh-CN" sz="2000" dirty="0" smtClean="0">
                  <a:solidFill>
                    <a:schemeClr val="tx2"/>
                  </a:solidFill>
                  <a:latin typeface="Georgia" pitchFamily="18" charset="0"/>
                </a:rPr>
                <a:t> One Platform: Public Sharing Platform</a:t>
              </a:r>
            </a:p>
          </p:txBody>
        </p:sp>
        <p:pic>
          <p:nvPicPr>
            <p:cNvPr id="70672" name="Picture 16" descr="http://news.tju.edu.cn/student/201111/W020111118332390391042.jpg"/>
            <p:cNvPicPr>
              <a:picLocks noChangeAspect="1" noChangeArrowheads="1"/>
            </p:cNvPicPr>
            <p:nvPr/>
          </p:nvPicPr>
          <p:blipFill>
            <a:blip r:embed="rId3"/>
            <a:srcRect/>
            <a:stretch>
              <a:fillRect/>
            </a:stretch>
          </p:blipFill>
          <p:spPr bwMode="auto">
            <a:xfrm>
              <a:off x="5943600" y="1066800"/>
              <a:ext cx="2819400" cy="1762125"/>
            </a:xfrm>
            <a:prstGeom prst="rect">
              <a:avLst/>
            </a:prstGeom>
            <a:noFill/>
          </p:spPr>
        </p:pic>
      </p:grpSp>
      <p:grpSp>
        <p:nvGrpSpPr>
          <p:cNvPr id="23" name="组合 22"/>
          <p:cNvGrpSpPr/>
          <p:nvPr/>
        </p:nvGrpSpPr>
        <p:grpSpPr>
          <a:xfrm>
            <a:off x="228600" y="2787640"/>
            <a:ext cx="8534400" cy="1860560"/>
            <a:chOff x="228600" y="2787640"/>
            <a:chExt cx="8534400" cy="1860560"/>
          </a:xfrm>
        </p:grpSpPr>
        <p:pic>
          <p:nvPicPr>
            <p:cNvPr id="70662" name="Picture 6" descr="http://img5.bbs.szhome.com/uploadfiles/images/2011/05/16/0516225826171.JPG"/>
            <p:cNvPicPr>
              <a:picLocks noChangeAspect="1" noChangeArrowheads="1"/>
            </p:cNvPicPr>
            <p:nvPr/>
          </p:nvPicPr>
          <p:blipFill>
            <a:blip r:embed="rId4" cstate="print"/>
            <a:srcRect/>
            <a:stretch>
              <a:fillRect/>
            </a:stretch>
          </p:blipFill>
          <p:spPr bwMode="auto">
            <a:xfrm>
              <a:off x="5943600" y="2956560"/>
              <a:ext cx="2819400" cy="1691640"/>
            </a:xfrm>
            <a:prstGeom prst="rect">
              <a:avLst/>
            </a:prstGeom>
            <a:noFill/>
          </p:spPr>
        </p:pic>
        <p:sp>
          <p:nvSpPr>
            <p:cNvPr id="20" name="矩形 19"/>
            <p:cNvSpPr/>
            <p:nvPr/>
          </p:nvSpPr>
          <p:spPr>
            <a:xfrm>
              <a:off x="228600" y="2787640"/>
              <a:ext cx="5562600" cy="1708160"/>
            </a:xfrm>
            <a:prstGeom prst="rect">
              <a:avLst/>
            </a:prstGeom>
          </p:spPr>
          <p:txBody>
            <a:bodyPr wrap="square">
              <a:spAutoFit/>
            </a:bodyPr>
            <a:lstStyle/>
            <a:p>
              <a:pPr lvl="1" indent="-457200" algn="l">
                <a:lnSpc>
                  <a:spcPts val="1800"/>
                </a:lnSpc>
                <a:buClr>
                  <a:srgbClr val="FF0000"/>
                </a:buClr>
                <a:buSzPct val="80000"/>
                <a:buFont typeface="Wingdings" pitchFamily="2" charset="2"/>
                <a:buChar char="n"/>
              </a:pPr>
              <a:r>
                <a:rPr lang="en-US" altLang="zh-CN" sz="2000" b="1" dirty="0" smtClean="0">
                  <a:solidFill>
                    <a:srgbClr val="1F497D"/>
                  </a:solidFill>
                  <a:latin typeface="Georgia" pitchFamily="18" charset="0"/>
                </a:rPr>
                <a:t>Qianhai in Shenzhen: Central Energy Management, Infrastructure Co-Building and Sharing </a:t>
              </a:r>
            </a:p>
            <a:p>
              <a:pPr lvl="1" algn="l">
                <a:lnSpc>
                  <a:spcPts val="1800"/>
                </a:lnSpc>
                <a:buClr>
                  <a:srgbClr val="1F497D"/>
                </a:buClr>
                <a:buSzPct val="80000"/>
                <a:buFont typeface="Georgia" pitchFamily="18" charset="0"/>
                <a:buChar char="−"/>
              </a:pPr>
              <a:r>
                <a:rPr lang="en-US" altLang="zh-CN" sz="2000" dirty="0" smtClean="0">
                  <a:solidFill>
                    <a:schemeClr val="tx2"/>
                  </a:solidFill>
                  <a:latin typeface="Georgia" pitchFamily="18" charset="0"/>
                </a:rPr>
                <a:t> Central refrigeration and heating for all buildings in the district</a:t>
              </a:r>
            </a:p>
            <a:p>
              <a:pPr lvl="1" algn="l">
                <a:lnSpc>
                  <a:spcPts val="1800"/>
                </a:lnSpc>
                <a:buClr>
                  <a:srgbClr val="1F497D"/>
                </a:buClr>
                <a:buSzPct val="80000"/>
                <a:buFont typeface="Georgia" pitchFamily="18" charset="0"/>
                <a:buChar char="−"/>
              </a:pPr>
              <a:r>
                <a:rPr lang="en-US" altLang="zh-CN" sz="2000" dirty="0" smtClean="0">
                  <a:solidFill>
                    <a:schemeClr val="tx2"/>
                  </a:solidFill>
                  <a:latin typeface="Georgia" pitchFamily="18" charset="0"/>
                </a:rPr>
                <a:t> Co-building and sharing infrastructure: equitable access to all services</a:t>
              </a:r>
            </a:p>
          </p:txBody>
        </p:sp>
      </p:grpSp>
      <p:grpSp>
        <p:nvGrpSpPr>
          <p:cNvPr id="24" name="组合 23"/>
          <p:cNvGrpSpPr/>
          <p:nvPr/>
        </p:nvGrpSpPr>
        <p:grpSpPr>
          <a:xfrm>
            <a:off x="304800" y="4688175"/>
            <a:ext cx="8458200" cy="1477328"/>
            <a:chOff x="304800" y="4688175"/>
            <a:chExt cx="8458200" cy="1477328"/>
          </a:xfrm>
        </p:grpSpPr>
        <p:pic>
          <p:nvPicPr>
            <p:cNvPr id="70664" name="Picture 8" descr="http://sz.people.com.cn/NMediaFile/2013/0206/LOCAL201302061449311708685707127.jpg"/>
            <p:cNvPicPr>
              <a:picLocks noChangeAspect="1" noChangeArrowheads="1"/>
            </p:cNvPicPr>
            <p:nvPr/>
          </p:nvPicPr>
          <p:blipFill>
            <a:blip r:embed="rId5"/>
            <a:srcRect/>
            <a:stretch>
              <a:fillRect/>
            </a:stretch>
          </p:blipFill>
          <p:spPr bwMode="auto">
            <a:xfrm>
              <a:off x="5943600" y="4722183"/>
              <a:ext cx="2819400" cy="1373817"/>
            </a:xfrm>
            <a:prstGeom prst="rect">
              <a:avLst/>
            </a:prstGeom>
            <a:noFill/>
          </p:spPr>
        </p:pic>
        <p:sp>
          <p:nvSpPr>
            <p:cNvPr id="21" name="矩形 20"/>
            <p:cNvSpPr/>
            <p:nvPr/>
          </p:nvSpPr>
          <p:spPr>
            <a:xfrm>
              <a:off x="304800" y="4688175"/>
              <a:ext cx="5486400" cy="1477328"/>
            </a:xfrm>
            <a:prstGeom prst="rect">
              <a:avLst/>
            </a:prstGeom>
          </p:spPr>
          <p:txBody>
            <a:bodyPr wrap="square">
              <a:spAutoFit/>
            </a:bodyPr>
            <a:lstStyle/>
            <a:p>
              <a:pPr lvl="1" indent="-457200" algn="l">
                <a:lnSpc>
                  <a:spcPts val="1800"/>
                </a:lnSpc>
                <a:buClr>
                  <a:srgbClr val="FF0000"/>
                </a:buClr>
                <a:buSzPct val="80000"/>
                <a:buFont typeface="Wingdings" pitchFamily="2" charset="2"/>
                <a:buChar char="n"/>
              </a:pPr>
              <a:r>
                <a:rPr lang="en-US" altLang="zh-CN" sz="2000" b="1" dirty="0" smtClean="0">
                  <a:solidFill>
                    <a:srgbClr val="1F497D"/>
                  </a:solidFill>
                  <a:latin typeface="Georgia" pitchFamily="18" charset="0"/>
                </a:rPr>
                <a:t>Hengqin in </a:t>
              </a:r>
              <a:r>
                <a:rPr lang="en-US" altLang="zh-CN" sz="2000" b="1" dirty="0" err="1" smtClean="0">
                  <a:solidFill>
                    <a:srgbClr val="1F497D"/>
                  </a:solidFill>
                  <a:latin typeface="Georgia" pitchFamily="18" charset="0"/>
                </a:rPr>
                <a:t>Zhuhai</a:t>
              </a:r>
              <a:r>
                <a:rPr lang="en-US" altLang="zh-CN" sz="2000" b="1" dirty="0" smtClean="0">
                  <a:solidFill>
                    <a:srgbClr val="1F497D"/>
                  </a:solidFill>
                  <a:latin typeface="Georgia" pitchFamily="18" charset="0"/>
                </a:rPr>
                <a:t>: Central Management of Pipe Systems </a:t>
              </a:r>
            </a:p>
            <a:p>
              <a:pPr lvl="1" algn="l">
                <a:lnSpc>
                  <a:spcPts val="1800"/>
                </a:lnSpc>
                <a:buClr>
                  <a:schemeClr val="tx2"/>
                </a:buClr>
                <a:buSzPct val="80000"/>
                <a:buFont typeface="Georgia" pitchFamily="18" charset="0"/>
                <a:buChar char="−"/>
              </a:pPr>
              <a:r>
                <a:rPr lang="en-US" altLang="zh-CN" sz="2000" dirty="0" smtClean="0">
                  <a:solidFill>
                    <a:schemeClr val="tx2"/>
                  </a:solidFill>
                  <a:latin typeface="Georgia" pitchFamily="18" charset="0"/>
                </a:rPr>
                <a:t> The establishment of a special company to manage communications pipe system </a:t>
              </a:r>
            </a:p>
            <a:p>
              <a:pPr lvl="1" algn="l">
                <a:lnSpc>
                  <a:spcPts val="1800"/>
                </a:lnSpc>
                <a:buClr>
                  <a:schemeClr val="tx2"/>
                </a:buClr>
                <a:buSzPct val="80000"/>
                <a:buFont typeface="Georgia" pitchFamily="18" charset="0"/>
                <a:buChar char="−"/>
              </a:pPr>
              <a:r>
                <a:rPr lang="en-US" altLang="zh-CN" sz="2000" dirty="0" smtClean="0">
                  <a:solidFill>
                    <a:schemeClr val="tx2"/>
                  </a:solidFill>
                  <a:latin typeface="Georgia" pitchFamily="18" charset="0"/>
                </a:rPr>
                <a:t> Artery pipe ducts and comprehensive cable pipe ducts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Smart Urban Park Activities in 2013 </a:t>
            </a:r>
          </a:p>
        </p:txBody>
      </p:sp>
      <p:sp>
        <p:nvSpPr>
          <p:cNvPr id="219140" name="AutoShape 4" descr="http://img4.imgtn.bdimg.com/it/u=1844665971,62343638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TextBox 4"/>
          <p:cNvSpPr txBox="1">
            <a:spLocks noChangeArrowheads="1"/>
          </p:cNvSpPr>
          <p:nvPr/>
        </p:nvSpPr>
        <p:spPr bwMode="auto">
          <a:xfrm>
            <a:off x="228600" y="1079242"/>
            <a:ext cx="3733800" cy="5016758"/>
          </a:xfrm>
          <a:prstGeom prst="rect">
            <a:avLst/>
          </a:prstGeom>
          <a:noFill/>
          <a:ln w="9525">
            <a:noFill/>
            <a:miter lim="800000"/>
            <a:headEnd/>
            <a:tailEnd/>
          </a:ln>
        </p:spPr>
        <p:txBody>
          <a:bodyPr wrap="square">
            <a:spAutoFit/>
          </a:bodyPr>
          <a:lstStyle/>
          <a:p>
            <a:pPr marL="457200" indent="-457200" algn="l">
              <a:buClr>
                <a:srgbClr val="FF0000"/>
              </a:buClr>
              <a:buSzPct val="80000"/>
              <a:buFont typeface="Wingdings" pitchFamily="2" charset="2"/>
              <a:buChar char="n"/>
            </a:pPr>
            <a:r>
              <a:rPr lang="en-US" altLang="zh-CN" sz="2000" b="1" dirty="0" smtClean="0">
                <a:solidFill>
                  <a:schemeClr val="tx2"/>
                </a:solidFill>
                <a:latin typeface="Georgia" pitchFamily="18" charset="0"/>
              </a:rPr>
              <a:t>1</a:t>
            </a:r>
            <a:r>
              <a:rPr lang="en-US" altLang="zh-CN" sz="2000" b="1" baseline="30000" dirty="0" smtClean="0">
                <a:solidFill>
                  <a:schemeClr val="tx2"/>
                </a:solidFill>
                <a:latin typeface="Georgia" pitchFamily="18" charset="0"/>
              </a:rPr>
              <a:t>st</a:t>
            </a:r>
            <a:r>
              <a:rPr lang="en-US" altLang="zh-CN" sz="2000" b="1" dirty="0" smtClean="0">
                <a:solidFill>
                  <a:schemeClr val="tx2"/>
                </a:solidFill>
                <a:latin typeface="Georgia" pitchFamily="18" charset="0"/>
              </a:rPr>
              <a:t> China (Shenzhen) Smart Park Development Summit Forum </a:t>
            </a:r>
            <a:r>
              <a:rPr lang="en-US" altLang="zh-CN" sz="2000" dirty="0" smtClean="0">
                <a:solidFill>
                  <a:schemeClr val="tx2"/>
                </a:solidFill>
                <a:latin typeface="Georgia" pitchFamily="18" charset="0"/>
              </a:rPr>
              <a:t>held in 18 November 2013.</a:t>
            </a:r>
          </a:p>
          <a:p>
            <a:pPr marL="457200" indent="-457200" algn="l">
              <a:buClr>
                <a:srgbClr val="FF0000"/>
              </a:buClr>
              <a:buSzPct val="80000"/>
              <a:buFont typeface="Wingdings" pitchFamily="2" charset="2"/>
              <a:buChar char="n"/>
            </a:pPr>
            <a:endParaRPr lang="en-US" altLang="zh-CN" sz="2000" dirty="0" smtClean="0">
              <a:solidFill>
                <a:schemeClr val="tx2"/>
              </a:solidFill>
              <a:latin typeface="Georgia" pitchFamily="18" charset="0"/>
            </a:endParaRPr>
          </a:p>
          <a:p>
            <a:pPr marL="457200" indent="-457200" algn="l">
              <a:buClr>
                <a:srgbClr val="FF0000"/>
              </a:buClr>
              <a:buSzPct val="80000"/>
              <a:buFont typeface="Wingdings" pitchFamily="2" charset="2"/>
              <a:buChar char="n"/>
            </a:pPr>
            <a:r>
              <a:rPr lang="en-US" altLang="zh-CN" sz="2000" b="1" dirty="0" smtClean="0">
                <a:solidFill>
                  <a:schemeClr val="tx2"/>
                </a:solidFill>
                <a:latin typeface="Georgia" pitchFamily="18" charset="0"/>
              </a:rPr>
              <a:t>2013 China Smart Urban Park Summit Forum </a:t>
            </a:r>
            <a:r>
              <a:rPr lang="en-US" altLang="zh-CN" sz="2000" dirty="0" smtClean="0">
                <a:solidFill>
                  <a:schemeClr val="tx2"/>
                </a:solidFill>
                <a:latin typeface="Georgia" pitchFamily="18" charset="0"/>
              </a:rPr>
              <a:t>held in Shanghai on 25 Sept 2013.</a:t>
            </a:r>
          </a:p>
          <a:p>
            <a:pPr marL="457200" indent="-457200" algn="l">
              <a:buClr>
                <a:srgbClr val="FF0000"/>
              </a:buClr>
              <a:buSzPct val="80000"/>
              <a:buFont typeface="Wingdings" pitchFamily="2" charset="2"/>
              <a:buChar char="n"/>
            </a:pPr>
            <a:endParaRPr lang="en-US" altLang="zh-CN" sz="2000" dirty="0" smtClean="0">
              <a:solidFill>
                <a:schemeClr val="tx2"/>
              </a:solidFill>
              <a:latin typeface="Georgia" pitchFamily="18" charset="0"/>
            </a:endParaRPr>
          </a:p>
          <a:p>
            <a:pPr marL="457200" indent="-457200" algn="l">
              <a:buClr>
                <a:srgbClr val="FF0000"/>
              </a:buClr>
              <a:buSzPct val="80000"/>
              <a:buFont typeface="Wingdings" pitchFamily="2" charset="2"/>
              <a:buChar char="n"/>
            </a:pPr>
            <a:r>
              <a:rPr lang="en-US" altLang="zh-CN" sz="2000" b="1" dirty="0" smtClean="0">
                <a:solidFill>
                  <a:schemeClr val="tx2"/>
                </a:solidFill>
                <a:latin typeface="Georgia" pitchFamily="18" charset="0"/>
              </a:rPr>
              <a:t>2013 China Smart City and Smart Urban Park Development Summit Forum </a:t>
            </a:r>
            <a:r>
              <a:rPr lang="en-US" altLang="zh-CN" sz="2000" dirty="0" smtClean="0">
                <a:solidFill>
                  <a:schemeClr val="tx2"/>
                </a:solidFill>
                <a:latin typeface="Georgia" pitchFamily="18" charset="0"/>
              </a:rPr>
              <a:t>held in Guangzhou on 18 Dec 2013.</a:t>
            </a:r>
          </a:p>
        </p:txBody>
      </p:sp>
      <p:sp>
        <p:nvSpPr>
          <p:cNvPr id="14" name="灯片编号占位符 13"/>
          <p:cNvSpPr>
            <a:spLocks noGrp="1"/>
          </p:cNvSpPr>
          <p:nvPr>
            <p:ph type="sldNum" sz="quarter" idx="12"/>
          </p:nvPr>
        </p:nvSpPr>
        <p:spPr/>
        <p:txBody>
          <a:bodyPr/>
          <a:lstStyle/>
          <a:p>
            <a:pPr>
              <a:defRPr/>
            </a:pPr>
            <a:fld id="{05307669-6ECE-40BE-BD29-D0930FB6B4BF}" type="slidenum">
              <a:rPr lang="en-US" altLang="zh-CN" smtClean="0"/>
              <a:pPr>
                <a:defRPr/>
              </a:pPr>
              <a:t>22</a:t>
            </a:fld>
            <a:endParaRPr lang="en-US"/>
          </a:p>
        </p:txBody>
      </p:sp>
      <p:sp>
        <p:nvSpPr>
          <p:cNvPr id="47110" name="AutoShape 6" descr="http://s6.51cto.com/wyfs01/M00/32/A6/wKioJlKJzlyjog_9AADZpTFJ5ZM626.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7116" name="AutoShape 12" descr="data:image/jpeg;base64,/9j/4AAQSkZJRgABAQAAAQABAAD/2wCEAAkGBxQTEhQUExQUFhUXFxgYFRgVFxcUFxcXFxQXGBQXFBYYHSggGBolHRgVITEiJSkrLi4uFx8zODQsNygtLysBCgoKDg0OGhAQGzclICQsNDAvLzcvLCwsNCwsLCwsNCwsLCwtLCwsLC8sLCwsLCwsLCwsLCwsLCwsLCwsLCwsLP/AABEIALoBDwMBIgACEQEDEQH/xAAcAAACAgMBAQAAAAAAAAAAAAAEBQMGAQIHAAj/xABCEAACAQIEAgcFBwIDCAMBAAABAhEAAwQSITEFQQYTIlFhgZEycaGx0QcUQlLB4fAjchUkM1Nic4KSorLxQ8LSk//EABoBAAIDAQEAAAAAAAAAAAAAAAIEAQMFAAb/xAAzEQACAgEDAgMFBwUBAQAAAAABAgADEQQSITFBBRNRImFxsfAUMoGRodHhFSNSwfFCBv/aAAwDAQACEQMRAD8A5twj2x76uvUiqjwy2Mw15/Ac6utrb0+NbF9ZBEY07jE9YWKbYRhQKJU9oxSzV5jAcQ/FW1IpFjML3fyKPuuaHcmirTbBY5idkNYyH9PrTFrJO0/zaoHsHaNqaUgdpUwz3iy8xP8APStbKGjjhq2XDVJM4ACa2VHP+RUhtj+d5qVcPp8fIVI+DcKHKkKecaZtNJ9xFBtkFhFt60P0+tJ8XZ1/nlVjxGEYLJBicsx3bg9x8DQGMwbDdSNeYI5SB6UaQGwZXzarwt0zv4FliQRIDCeanYjwNScOwGe4qnRd3Pco1Y+nzq4DjMpOBIMDwa7eE27bMBudh6nSscR4JesibltlHfuPUV1G1irKW1ABAEhV6piwCjdUIGmU6truRWbuMsvK+0pUEkIQkMM0XIECRzjTzpY3Pn7vEHI9ZxvJW62qd8S4WEYlJyEkpMglT7Oh5ePhUFnAMzBV1JIUDvJpkrxmSrAwaxZphYQRUqcLuAhcjAkwJESe4E6HcetTHAOsZlInYHc+W9KuMxlSBICKGv0wuYN1coQcwJBHiDQ+LwrKzKw7SmDz1O3lzqFrktYIkvWiaGex8v8A1Tl7P08udB3U+v0FNKgizmLjY+lRm1RzKf08+dax/PAUZrEr3SLDLrThLgUUvtH+eJohn+n1pWygEy5LMCD495paUpncj9fpUQT+eJ3qFoAkM+TILCUcH0rVLQ5fwVubelVNSYauAJNw/DdoSQNfgPqauVhRAM+Pr7IqjYO0SRvVswlloFadqZxFKnx1aNVC7eX/AOjUq3V/XyG1DWMOx+Q89zRK4bx038htS5SWecoPWbm6O7X9T9K0Zx3eHkN6kGH8df1P0r3UL3+HkN6HbO89YK976/Sh2u/z5zTB7CHn4+uwqJsOvf8AyNaPE4XpF4msEmmdu2kfH02+NatbTz28zvXbZP2kekXLc5H+CpcXjy0J/wDGMoAyqCQo1MwSCTmO/wCI1K6KKjIWuNees4XjriFYzi1q4sNbK9vOSADmJPaXSInbN4eOkHFeMrcUhbUTlJJgyVOx5kQO8emlRlVrQotCunUSDePSQcXx4uKFUaSSSyoDyjKV22g7TpppQ3C8QLbEkTIid4EieydGBEiD8KPNhawuGWmFrAXbKmvHpLdguErCPZvNBVgSoXZiGIQE9nbx2rGJ4UoZ7r3GWA0MVQESI7WvbAH5o86rmGd7f+ncZPAQQT7jpUeKd7uly4zDeNAsDwG9K/Z7N33uP1g+fXiKsTeDMSoGUE5dMskwAco2mAYrfBXjbcMuhGk/+RosYUfr5nasjCD9PrThAxiVi5ZNf4sDdW4FMAbN4kzGpgkQJ8Kxe4oGKHLqkgTEEkLrHIaHT41EcMP1+laHCfTzO5qnyVl32hZNe4mpu9blMyTqQQQGOXskdnfUA77RUHEMYLjZog++ZJPZ0/DA7jHdFathf54Daomwx8/1NEtQByJBuB7yFwP08hvQlxB+v6KKLfDHy28hvQ9ywf18/wAIq9RKi4PeDNhxt5eZ1Y1G+HHlv5DapmskfIfNjWhn9fIbCrMQMn1mi4X1/U/Ss/dfp5Dc1vmI/n4j9BWesO0eA9w+poCohh3gz4b6/wD5FRfdT+nnzoq7daYIMk7QZnkI3nwqIYkAkHQ+O47/ADoNiw9zzTq/54CvOpG/vPntRKOsfE+4fvULuDQmoQhaZjC4o8qsOGxbQNaq+Fp9htqvYZEqUAGW/hWIR/athLCIetusW6zOVMFWDZcxbKAgB076Lwy2+sw1lkUi7bttcYls4NzNlyENChezyM6zSG9xZXS2jWVy21hQLjqJ/E5UaFzzNE4LjjL1RKIz2ly23ObsgSUDKNHykmNvOs5qnOTg/n8eesZysPw9u31N8dpryAHMdFUm4FIQTLGCZJ8I763tLbe3eORFVU/p5WLX5BAzXBmPZJzScoAG1KsNjGRLiiD1ihWJ3kurAjvOnxoi3xDLmyW0VnVkLAsQFb2yiHQE+8gd1c1T8/H9oIsWN7a2RbQvbQllFxcvIkwBcL3gXGh0iNaiFi2L5zImXqXuQoaJa2bg7JuEaaCAwFCf4w2VFy+wgUQwEgE5ZlDrr31Hf4k7OzQAWtiyNzlXKFc8pYrInSM3hVQqsyfx7w/MTAjT7uoBm3bYy65B1atmRJ3F9tt4EnTaoOFYW0HsZkZy9u4zEsMgMXBGTIZ9kc9Cajv9Jrhkgbs7e2xAzrliPyjcL30t4bxO5ZZWDOQoICF2C6qRttznbeuWm3ac/OSXTIh3D8JbL4YlGi512ZLjZ/8ATTsQQi7kztyorDWrRWw+S0wdwGA6sgDrLaH2RJ9vlsYpJg8c6XEuEm4yggZ2Zt1KkSSSNzRlvjjrl7IhSCoLaSCDsFHMD0qbKrSePn8ZyukhxKrbtpAH9S9cZjAMJacKiQeWpJHOBTBMEpLAWUMO8nbshyQoDkEPBGVSAIGppX98lArrmK3DcXkO2ZuKf90kA+HnUn+KXCXJjti7MSO1dIzPO5IAAHgPfRtXYRxIDr3hSWU/zM21kdWFg6L27YMbwZJJ1718aIx+GQC9CKP9WIERlxiqkd0LppyoaxjrkkyBnILgKFz7FsxGsHcgESSanN92Vg2uYNJiD27ouMfNlqNjgj94G9SJnDhC9u4yhs9qXESSykrcKrESwXfSJJkVG9u2FY5UIAuEwoYlerAtQQoyQ+p+Zr33pluKygdhOrVTyUgzJHM5mPnUNzGuVZQAAy5Tqx0kEwCY5VOxyePr6E4MmJJhihsKDkD5gSTaUmBAImNdjrzqXEZfvFuFTKbTMB1agaWmEkRr2kJ1FB2OIOoChVhcuXcQRm3g6znMg6aDuqNcYysGCpKhlGjGVZcrZmLS3Pnux91can3E/GdvTAh+HHatE9WQz2xGRTIaGAy/dViVnmIofCEZLYyiXu3kzC0twiAuQwymVBOoHKhrXFXQllCgkhjrdMsPZkG5rsNPCKGTGuEydkrJnMDqXjP7LDQwNPCuFL8zi6QjiF1rRtBlUle2/wDTREbXsIpRFLqBvqRJ8KZ/7EdWgfOxYFbrqt1ocq0NpCQSG21jSkP3pgFyhECnMuRSII0BAJInntyFYtY64isqlQraXBlDdYTM9aXktuTuNzRNS5Ax1gh0BMa8DZX67KoIL2wuRZ7OZgSuckiQCd/KscauqLTZYPalpCEhQ46ojt6Zu+DmA2FKLPEHtkFMqgNmgAxIUqJkyQJaBO7GocRjrjJ1bEFRBVcqjKdlCQBlABIjYSe+p8h/M3duJG9NhWWMK6jIF1gLdiwGDPAZv9MqI1UxGlCYZAb1xioINvNbAC9m06Pk1UDcT60nvcUvM+bPBzSIAABygMyyCV0VRoeVQtxO6GzK+Q5FXsAABEEIoBmuGns594nG1OPdLLdEYdwoKqM6AiVADZmaLeXLmgRm+MigMLZGWyVHaSxde0bhQrbNt2MiQoIzCRnJC6mDSM8Xvher614mT2mzTlK6NO2u1Rji15QFW42RQyqpClYac2ZSIaZO870Q0zgHnv8A6nGxSR8Izs3RcxWGaFu3A6B7sEByCANiBcdRH9TQaCQ29SXLTr+PGWnuXmS3Zt3hZUknM7KG1USy6mZL0mHEbuksRlBChItRnjNHVgbwJ91YtcYuqAFuOoX2QCBGsnXfck+dG2nY4xIFuIFibJzMe1qxnOczzOudoEmdzQb2DTG5isxLMZJJJOgkkyTppWhcUyF4lPmNmLsKdqfYQ6CkGF5U7wp0ou0PvDg1SBqgBr1y6FEsQANyTAoTgczobbuRRCNI+HluTSnD4tH9llb3EH4UUjkUIw3IgsIWbp/X6UGce7FhYttdKAlyuyjmSdanF0Hf+aaCnHQXo7cwwvG4EbOqhVzEKQJMnszue7vrJ8V1T6dVCcExzRUC0ncOkWdDuIJfusty2VOR8ikFgzAaFNBmI7qs16xYK3cqKIAKmGICgJmc9nsbtoZ5+Eq+kWNax1V4C1msHORbIlWYNbykGQsgncelQ2uJ465Y6z7sTauLBAuDOUO8Dqx8waz69fvANrYPSOPpdpwozDlawuFD3Aq5dS5Voj8Qa5MZySIG4iIkgFPZ6SYK7eREIH9S6PYdQyEqLA/qbtvPvqv9LsVeu2rVu2ua3aD3WIj8ZAJPOBHLvNF4HoNZ6hLmId1ciWtyoGo0EiTR6nWGmwj65gU6c2qMCX9LNhrtzKqkMG6sdXEGSdJGmnfFLeGKnVm4wte1Fsut1pfRgGVDGXLPLlzoTBY+4ttVOdioGru/agBZZYBIIHskx2iYrdbxKBIAUMzwJ1Y6DfYAaAVo1VuVye+O8UsZQfhGcW2NsDq9WHWG2t1SJY5sufTKBHjPhTMYUZYyierYba5hfyg++NKxh8DbtohlWYqCc4ldeQ10+dbW8cCSiqsZSu5OkhoEEaTrNI/bUazy1zwYx9nYJvIgtvDpndQoeC2UEMWaPGQsaTzPhUGLtAoGKIrMJgKwkA7pDEAe8Uzt2oMhVBB03Me4T85pR0o4rctZESx94v3AxUA5IW2VBZiNCO0BEc96Ze0J7THgShU3eyBzCmtKOsYLbmdJt3MoXIGYwJEwdtI3nalxw1s3nUqzBZ7KLl0UdrPmaRB0MfCgG4/i7bIMZYt21vsbataYtle4oRBcQkwIAUEGBzGtH4y82d2yp21ZWEMAQ5JcntTJnv7qnT2i0EocybU2EBhNOJqrIXZDmX8VtERQCTlV1zmdYAOh99b4Q2w+Gt9XnDowJYR7bsLjQNSeyAuugJ50tu4ghWRVRQ5XNlDknKZUSzGNfClfFekLYbqrkKWt9m0pkTqzHMZ27R28KYZCtZ3HgZ+X7ysMC3EMu4hJBKoy5Z/ph7ImdJNwEmI5DnTHjFtEtYcmy3slSOsylWaHAc9Xq2Vp5aCqVwrjePvE3Fsm+EkZmJfIdyU6xyCw7oI1Gm1b2+J4vEu64PMwYBrzNlJYnXtdZIBGwO+hiBSza2nbu3fd6jPMtFDk4A6y18LhEL21OcATcmw4RZgwj3FySdMzTMnQUBxdrZOZFCkmSA9plJI1IRHYprykj3bUiwvEcXYP3bE21AdpBdEaWUaZiDBA5d1H4rGNcA6zLCLlGVQpyyYGmmkmNKZ0z+cfNU8Sq5dg2EcxdhMBjcUM9i3Fs6IzQuZfza660Dw/iD5zbuxmBImIJK7gjy+FdP4YrqiKLihFEQEkBQBl7UAGqd0k4VZF438x6xiAiiACQDnYgDXSNe+O+sTR+IXvqRuPU9JpajQItJIHQRbcNRtW1YKH4TXr5hZkbkmo2qRq0aokgyJhWjVI1aNXQswbCttTnCtpSPC04whqF6Q+8O6yhruBbE37NkMFzh4LbZlEx74/X3U04Rwi7iSRbAhfaZjCidte/fQd1Mk4ccHjbRuW3u2eqOa6iMwtXGaMxAkwFEd8OTGlZfit6Chqwfa9I1pU/uBj0mmK6G2cPhrbZZxEFmfrCuUgTlCzDd3jJpcHppxriJbErhwme2yZldT1gB9pQWBgAhTpJ/D31UOkGMg5Qdt/fPP3Vm+GXmjTs7ckngRjWKr2BV6AdY1xHEUTc+Q1q8dGuIM+DS6o6wIzW3kyUZWJUHwyNbI98Vxc3CfSun/YheLti7DN2Stu5HiC6Of+5PQVTq7n1YAfjHInafFJysh6TZMSxstce11slDdeQWtFWyJmOg7Q0HhVgfFsFCpcTIluO0CzZgsAGNpNU/7YVKX7GHCjKtvrZjVnuMUYe7+mPXwFU/BcTuWdCTlBIKNMdxEH2SPDurPfSkgcx0apd3I/5Lvw/itjD4iLzRmV0zjVELMGm4v5NxI1WZiJp7xHEXLbQVAKIWUGDKEbqwnMkSZFcgOJLE5h9fWuj9FemF37ndwp7T2rB6g82shpvLA3ZLWYqB+WOWrVlItcMeOg/ASirUGsEDpzCsMWIGcy0a/Ty0HlR1paFs4fYh0IYSDO40APxHrV76H8Itm11lxVdsxAnVQAY0G3I1v3X11JkTMVCx5lbwBPVmV9hiFZx2SCMwyk9wYDy8aI6PoGvEwOymuWAhJYxrzOnhVx6U2/8nfjKMltmErIGVSdAI7o86i4LbtnC2nGQqbaNmAyqZUEtBPZ15TpXngo882duuJqeaTVs7zRLCn48x5Un6RYZVey0sHy3FXLufYYgd2woDpx0pGGtkYR7Ny8WVQCwYICCWYjMAdo35+BrmPEulfEL1y111xWVHz5ENm2TyIDDUGCRvz50xed9ZHrKagUcNidAx2RinW5hN62O1pJDKU3A1zR++1b4xP54c6GxNlfuuMxNq7cd7FvPaa5DQVAfUSYMDKf7jz2qy9Lr6BfvlgorAQ6giZAM5WJkRB0PlReGkVA7u5ha7+4fZHQR3iBvVf41grV57S3iyqSwDLplZlGUnw/aiOk3FzZQZSpdjpOojmdPL1qpWuOXOut3LjZkt3EcrAAKqwLCAOYkedaervQI1R6kRKlCGDdp0Phgt4axasrc9ky7ZZLTqzAcpMaUt6MXFRroBIDXCxjQsGkgwdYkn1o7pQLGG++qr3LZVEGH1tt1r3kdrfZgnKMhM6aDv0ql9Gca1zGYVG9lrqW2y9klWOU6jbQ1gJRmtg/3j0ms+pQOuwcCW3jaKwBgs1sSCZ7IYhS5nXcgDTciq/iMYizmYDQ+/0FOulHEsOvDylgnrb97LcDsrXeqtOxUtBMKSieprn51p7Q6ltNUUAyScxPVqt1me0vnQzFXMQLqWkVjbCmW/1MjSJQcwMsHn2hW3TvCnDpak/1C0t4SpMHxAy6f74oT7JFH31g3sGw890h7brPuyk+VTfapdHXWl2JRr7Dxvv2AfEJbQVQEC2G4cHt8T9GG17NWKz0lVTiLHcD5UXYxYeY5RP6Ukd4B93xqThrxcjvHyEj5fGtPSay3zArnIMStqTGQI7ef541CxqXIQf5uaiuaeP7VuxMSMtWjNWTWjVBh4muESnGFSuxW+gmBzvcNo3GuEsxd2eWZixYchJJ2rGI6D4MghbWQkEAqziDGhiYMeNZa+LVDjBlzaVz3iPglsWMIse03bPiW9kemUU3LnLlO538BznyFDcS4R1yBcO8NacC4kmezyBJ0I0MHSpLGHVARrPOZnxmsE3i5i/cmaBrNYCwbFslqy9wgdlS20eyNNu+B61w3H3SSSx13PvPKu3faKbeHwOV1m/dBymSMgJAPZ2MKTvzmuC4y5Jgd/r767vAJ4kts6D3Vf8A7E70cRYfmw1welyyw+Vc/C1dvsan/E1j/Z3f/EftRiDLf9qOIw9rHYe5iAzA2SAFUGct2ZkkRGb41yzpffz3murkNt2GQqRtGgKyShA0IMaiujfbxYP+TuERAupv39Uw+Rrj2JM1JJPENrCV29pPavAjWmXC8Y1l0up7dtgy9xg+y3gRIPvpBJHf5VPZxZHjQ8iADOh8FxqF3tKDkQ57X/BuQ6Jr+JM2Q+7wrsXQLFo2GyrI6t2WDvBOcfBhXz30Vxr/AHhRZALv/TgwoIYgmWOigQDJrr/FMbc4fhrjq/WXHiTChbe8uROZhJGnMxtJq+7VKaAjHkGRTp2NuV6GWbpXx22lq5ZANy46MmRd+0pEaScxnQCqZwrBO1gLiGCC2zJkDwlqGIyljMmdezPvqLhuIuPZaLn+adA6qWGcW2BBJI2Y6knsxKARNa8F4R1KdiFttm/q3CzDMCe0ikLlLLEjQAqoltzgW3M4IM2EpWvp1nPeO4ou+XkJU6QMy6Exy/8AdJbgjskCfEbA1Z+l2AKX2IdmV+0DGWSw7XLXtBqqzKc0AEkz4kmdI076aoAKgiDe5zj1l/4H0ba7g1a3dIuOhL2/aUoSYzWjrly5RKzPcaqnGMWbyW1eOyOzGoIOwzb8+emvKr9dxBTDrYtst1sotoACl5IWJWOcbaDWN65ix7bkuViSoMntT7IIGmnfG1dRaxJPaBYFxhu8HxGJuXST2nIEExsFG3cIAmvTPnVk4NxmyUa1iBcNsq3atEC4GjUCdDIBmQfZoTjOFwaIj4a+9ySQyXAmZdJBlBB7qc8zd8Ym1JXJB4g/GuJvirq3G5W7af8ARaVGPmyk+dBpeNpldWIZTKsNCCNiKGu4vkKiCkkZjuaP3mUjk4E3fEch/PKixQWJtgOQNBpHpRc1M4jBIl4+ymz1l++kgTZiT/xFDAeJVmH/ADUF9p+K6zieJ7kKIP8AltIT8S1T/ZXjeqxVw5cwa2F5SCbqZSJ56fGovtXwwt8Svn/aLbueqBDHmhPnUHO4A9Mf7ncYzKVfbQ1lbuUqw3EH0qG6ayuwogSORBMuQWRI57e9tZ9K0dB/O4Vtw3tWbZH5QPOIPyqVrf8APAV6xG3KD6zHJ2kiA3x9aHdaPuJNQmyTRQg8770Wwty1hLFu8xa4tsZz3E65R4LMeVNCazXiK8ZNuUfpbw9kvpibTOhfs3Ch/Eo7JI2MjTX8tA3elDKjF8jOI6u5k0Lfh6zw8QRV64lgxdttbYaMO7Y8j61xXiXSSwrPbYXFdWZWBQmGUlWEgkHUGudRZjPBHeWVPs68j0i7pbxh76zcZndm1Y6AgCFC9yiTsPmapmXtD9KecYxq3QrJmIBI1Ea6cpNJ7Q7RneuAxK7DubMlY6V0f7DMKDib90//AB2go9915OvutfGubvRGG4vdsqy2bt22SRm6tigMDSSDJ3NEOIM6V9tzhltS3aDyPEZSCq+AkHyrkTit8Rjblxi1249xo3dmc+rH3VpdOgiiY5kdZqayErFSLUGSqyZJVlW1IZ1KMZmc7wBt2dIGmtMMRfNxmWCAkW1Eh4gkAFoEkkMSRWnALGfF2BrAdWaBmMIc5gDf2fjWt2+oaAIGZmbvLEQJnu19apsK4x3jlCNvJHTpL90R4hbhpfPcfW4WhXlAVQ5jvbCxpHanKd4NhxuKhHughgRmLQWiDPWW1GlvlIPaBiRrJ523C3t3IW4CViD4EaQRqDTLC2cTEhoUEktaUA5juScu+01nMuTmaZ079MR9xm4mJwyXizSGg58qnxhQNBOonk1VbguHtviFOYBVOfVgPZ1GpEe1FPE6P9ck9fdaVjttoDyEEbelDDocyA9aSh3MGOzlnloTr8KtrBVD6Sp6WYgekXce46bxuZQXUDICwBZe1oUywO0ecag1UDrLFo7o1MxI0nbTf3VauK8BCSUzt3FiI8eQ1pE/CG5lR5k/pVlZVRxKbdPaccQMoOyZImQeWv6VFfwrKAWEBpg9+Uwfj+lNsdwp1shmMrK5dhG++s7bTSp2uFfxFBrsYBIEn3wBV9bZi2ooZBhhgya3/TEgbo6//wBLbIf/ACqTh4Ui5J7WVQg5klwWI9wH/dQHXkgAnasK5DAjcbUy5z0iSHBBMLx6Q48QPpUgoe7iWcrmYmNpjTb6Cp5oRCY5JM6Z9k/BGe217UBr6AdxWz2j/wBzH/pob7ccP/mbD8mtsCf7SpA/7jVO4F0txeHyLavMLSMWFvQISSS2bSSCSTvQ/HOO4jFOTeuMwLFgpghS2+XTQco7q4li/uA/3OAAU+uYrbU/KvKNCO41Pk2oe2faqYEvPBbf9C1/YD66/rRL2624Ek4az/w1+VFtar01LewvwE89a/tt8YtNqtLlvupi1qontVbugh4ibphjm3xeI8rhX5RWcJjsbfMDEYhu+b1yBPhmqu4clhoCY7hNXf7OMYEN6eeT/wC9eQqq3uF6z1993lVlxgfhNcXwW6LFwlr73MhYEs5iNdBPh41SiZFd4t8ZQfhriHSCyLV/EIuih2yjuVjmUD3Aimr6imDtxM2i8WE5fcesfdFei64nCtffEdUiMwy9WXJhUJIOYAbgUg4lg+pxF61mzdW5TNETl3McqZYXjgXhz4UMwdmkADSC6se17lPdypC+Id2Z3YszElmYySeZJ5mkl3bjnpHn2BVA6zZ2jWhc1bYltq0SrZTNc0T7q9PdWK81T2kDgySa2DVGogVk10IHEs2H4EDgfvcMWFzLoYUrnCbRO86ik1xY1j+EV1/ozhrR4RZst+O0SxB1BuMXkeIkHyqidIeDZFAXaCQZn2TqCYGsH5VTqfZK5HWOaF1YN7WTnMKMZhBDdlZIiCco10796dcOvsQq6iMxU8iCO2Na5/YxT2oymQR+LkdmHkfgR301w3SS4ggqvOPCd4mSKTNZBnoqdUjcnidExfEXRiqpKdWsrGiiAZr2J4mzo9xe0srnRvw66ZeUcqqCdMiEKwJiC27QDtJFYxHTaQYUKzQWI3OXUTJjfXSrvMPvl+ahg8fn8I84vjWeyWViUL6ht0YjYHu39KquJuCPHSsY/pXnUjIBLZmiRJ7zM+NL/vJYSYXn3mNh3a/Sq2BPJi999fG0wzjNlnsKW7LAqN9GXISpjvAgedRYbBBcDdusxBKsFHeJCj4mKgw83GiWIUE6nRVG8Cscf4zmtJh1XKqwTykAdgePNvSpQMSFEztbdWylx16SvqDvyk/CJ+Y9a8DTFrQOCVua4l18ns2z87fxpbT5mBJbZ7QonE3co8T/AAmgkNbTmZc2okAjbSdRXCTmEKpXskQQSCDyIMEGsmjekNsLisQBt11wj3M5YfA0BbO/vqTxIEI5U66J4e09q6r21ZswykxOq7SdYkfGq1c0n310T7OUt/dwxRM+dwXK9qJBjNHjQshsG0Syu1am3NLLhsNZRFVbZAAAgaAe4cq1uW7f5W9aatjLf5V9P2qF8Zb/ACj4/SthHYcYMxLKkPO4flFDW07m9R9KhdV7j6/tTZ8Tb/KPj9Khu3k/J8P2q4WN6GLmlf8AIQXA4ZXZrNzEDCophEtkSe8MToG201qTjXQ9cArX0uZlbKCpGVpk6jWDvS3oP0Tu4m+GxIZLdm51jW3ENJ7VtPkST+tWv7W+FvisIy22g2z1kHQMFGqz5z5V56pvs7hx2nqLK/PrNZHWVFOLDx9R9apXTO8GvMw5osz3jT5AUsHBrnev/UfpWl3DlBlMEzyMjWKev16XrtA/WLL4XbpvbZSB0k91Ao79NBzE1AFoh3AGoBj+CRUXVMujb7+utJ5Es2kjPaC4k615OdeuqSWPIRPntWORroOJhdqzEkDvIrLrBju0+tZS3PkJPy/UUU7aScTx193L3VlLZdlURJIAnQSTAk91Yr1pMzADmY9a7PrIAJ4E6/gZS0iAghUVdxyUDvpHxzEG2uZlLKGEwYMExKnWGGlUn/A3/wB34/SpLPC2Q5jlgd08x7qvt11NyeXgQ6vB9Vp383B45PH8wq/bVw2T+4QNjG5HIETtvp3ChELFgG12HfsIEHloAK1vWyGlTyJ00IjUxHyr1q+SSZlt9fGs5kK8TTrs3cjjMHvGGYeJrQtUpxupkBtI15ePvqNsVtImBA0Gms0YEqa3nrM4ZjmkbjUGJEjUTOnrRy2QBMzPtHaTrME/OgbWI5aeetEW7ZeQDtv50DyykF+ByYfZZS+S2QR+JhIEdy5tST3mh+k9oi6pMaoNo5Ejl5UMeEOdZX3a0PisIbZExr3eFX1WVhCg6nvFtVpNSD5jjCj69YywaTgb3hdVuXIKD8DSapbOELKzCOzv37TUVWM4bA9OIn5TINx6NyPlNlTSeUx8P3qfh9rNetr3us+7MCfhND2xufKsROlQDjmcQTxHnScD71cIM5ob4AfpSpW1NZu4Vre8eXxqKdRUs4clh3kmpqvYbqJvfq39C8SVw7DX/Ubb+1KqF7asW8EziQBHiaOq8UtvMFtM2oGxROmHGf3ev71suLWDOae7f4zXM/8ADH7h61qeGv8AlHrTf9VX0/WVf0S3/E/kZ0s43/db+edR3MePytPv19JmufDgz8yg8/2rYcDfvT4/So/q6f4/r/EMf/P6g/8Ak/l/M+lei+KN23cuwBnvXIjmqNkQ+iiknTfiGW0w5t2R57036EpbGCtdWZBBLmZPWMS1ye7tE6VRunl8nEZD7KrI95MH+eNYmrbAwJueHVCy5QZUWtKoJjbzpBjM115S03dJ7IgeJ351aDWpWkqrthzjmek1mj+0gKWwvp/MqN1s69neYIA+db427mefd8qsj4G2xkqJ7xKn1FVS+RmMbSY906U/VaLTwOk8zrtE+jTaTkMfl/2Ze3/QDfmuH4AihrayQO8geppo1ucEp7nJPh2mH6il2FuhHDEbT6lSB8SKtRshviYrqECvXnoVX9esjdtZ76ZcKszavnwj0BP0pW5irNw3DhcKZPtqzHzXT4RQ6h9qj4iW+GU+Za3uU/LH+5W3NEcMX+rb/uFQKs1PgbuRw0iRtOoIO+o2q5+hxEaCBYpboCPnLcaGxjgISaFTiUkSpE7bHbvrGNvSjDvEVlpWyOMz2luprt07sh4wflA2uDMIgyrD1BoPEDtzHKtGmZ2OmkRsImPT1r164YiIPfzrUJBzPIKWAU44g53rE+A+NeivVErJmmamfAPab3fr+9Kaa8McqSCNTpr4a0FoyhEa0DY1KHtmPM1KuPDRD7x8qM62h8dcBRge7T38qTq4YGek12LNO657fLmC8GM9YvevykfrS1aK4c0XV859DUNxYYjuJH0p4cOZ5awltOnuJHyP7zFv2T7x8mr1n2l/uX5ivWtm8vn+9Zs+0v8AcPmKn1lI6r9d4740nYB7j8/4KQtVlxqyjDwJ9NarbiqdMcrianjde28N6j5fQklw6U14JrbP9x+QpQfZptwE9lh4g+o/ai1H3JV4Qcake8GMCta5alIrBFZ+Z63EiK1iKlIrUrRZkYnXfssxa3MKrAANqjkaTlMAnxih/tM4ZCC+okr7X9p3qv8A2NYrKLtsnmGHmNflXUeJYcXbRVhIIIPmKYsw4Oe08rU7UuGXgzhFjFBxI8x3VLnoDi/CXwmIdJ0B05Sp2/nhRVhswBFJWVqOV6T0uh1ZuXa/3h9ZhC1TsTahmA5Ej0NXBarF7CMbtwLyJJ2HPxq7RnBMz/H1yiH3mbPdjBqo/FcI8gSfpSk0zfCE2VCaktnblGkACoEwDjVkYjmBv79KcRlGee5mNqabn2HacBQPUdICVPcaYYe5cyFQTljTUQB3CaY2EJygqW1gkplIEbzOpo/7in5RVdmoVeCI3pfC3sG6t8fgR/2IFwAYAqT561PY4eV2Ma+vhFPFwgrP3cUudUek2E8JpUhsc/iIuW2RWWszvTAYes9TVfmx3yARgxNcw4UEgagHx2pLfvMTqfTarfcw8iKrnEsIU5aTpTNFoJ5mL4rpGWsGvgDriAR31kKa8BWQabnnuZDR2BxRkK2vcef70MyydKMwXD2LAkQBrQuVxzGNGt3mA1xiEFQX8MDzNMUsGtupPcPX9qSD4PE9S+nV1wwigYZVGxJoS/ZJOg9AY9TVh6nw+NYNrwPw+tWLdiJ3eGLYAAcAdsSu28M2s6afvWcJbJZe6Z9NafvYBEZT8PrQ9rBQQYOm2w9YGtGLwQcxNvCSrps5APP1iSXG7Le4/KkCNTnF3GggL4bMdI30FLPutw7KQPERRUeyCTKvFCbrFVATjPYyDlTTgftMPAfM/Wl33ZgQG05b0fwuyRcJHIEHXv8AHyqy0goYpoVavVJkc5jmKxFeBPd8RWfI/D61mz2W4fQM1ivRW0+B9K9mHj6H6V3M7Kyx/Znh3t4h8xWCnKeRrrtm52a5d0S/1v8AlrpOG2o6rC3M8/r6Vqt2rKZ9ofBkuZbpUErp5H96qVvDgCAIHhXSelg/ov7v1rn1L25BxNbwog1dOcyE26V4vg5Z8ysNwSrCQY76dV4UCWMhyI7fp67122DIizAcMyAzBJJOg0E8hRXUUXWDXM5Y5MOqta0CL0EF6uvC1U7VkUMsg/VVg26JNa106QC3XilTisNXZnSDq61NkHeiK1rszoG/D7Z3RfQVC3CLZ/APjTI1ijFjDvKzTWeqj8out8ORdlAqYWaLArDCoLk9YSoq8AYg3VVg26INYNduMnEH6usG3RBrFdunYg3VV7qqIrU1O4zsSDqqx93ogVk1O8yNoizHcNDjQwQZ9/ga9g8AVYsSIOyjYeZpjXqsFrbdvaLNoqTaLiPaEjy17LUlYqvMZxNMtYK1vXqnMi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7118" name="AutoShape 14" descr="data:image/jpeg;base64,/9j/4AAQSkZJRgABAQAAAQABAAD/2wCEAAkGBxQTEhQUExQUFhUXFxgYFRgVFxcUFxcXFxQXGBQXFBYYHSggGBolHRgVITEiJSkrLi4uFx8zODQsNygtLysBCgoKDg0OGhAQGzclICQsNDAvLzcvLCwsNCwsLCwsNCwsLCwtLCwsLC8sLCwsLCwsLCwsLCwsLCwsLCwsLCwsLP/AABEIALoBDwMBIgACEQEDEQH/xAAcAAACAgMBAQAAAAAAAAAAAAAEBQMGAQIHAAj/xABCEAACAQIEAgcFBwIDCAMBAAABAhEAAwQSITEFQQYTIlFhgZEycaGx0QcUQlLB4fAjchUkM1Nic4KSorLxQ8LSk//EABoBAAIDAQEAAAAAAAAAAAAAAAIEAQMFAAb/xAAzEQACAgEDAgMFBwUBAQAAAAABAgADEQQSITFBBRNRImFxsfAUMoGRodHhFSNSwfFCBv/aAAwDAQACEQMRAD8A5twj2x76uvUiqjwy2Mw15/Ac6utrb0+NbF9ZBEY07jE9YWKbYRhQKJU9oxSzV5jAcQ/FW1IpFjML3fyKPuuaHcmirTbBY5idkNYyH9PrTFrJO0/zaoHsHaNqaUgdpUwz3iy8xP8APStbKGjjhq2XDVJM4ACa2VHP+RUhtj+d5qVcPp8fIVI+DcKHKkKecaZtNJ9xFBtkFhFt60P0+tJ8XZ1/nlVjxGEYLJBicsx3bg9x8DQGMwbDdSNeYI5SB6UaQGwZXzarwt0zv4FliQRIDCeanYjwNScOwGe4qnRd3Pco1Y+nzq4DjMpOBIMDwa7eE27bMBudh6nSscR4JesibltlHfuPUV1G1irKW1ABAEhV6piwCjdUIGmU6truRWbuMsvK+0pUEkIQkMM0XIECRzjTzpY3Pn7vEHI9ZxvJW62qd8S4WEYlJyEkpMglT7Oh5ePhUFnAMzBV1JIUDvJpkrxmSrAwaxZphYQRUqcLuAhcjAkwJESe4E6HcetTHAOsZlInYHc+W9KuMxlSBICKGv0wuYN1coQcwJBHiDQ+LwrKzKw7SmDz1O3lzqFrktYIkvWiaGex8v8A1Tl7P08udB3U+v0FNKgizmLjY+lRm1RzKf08+dax/PAUZrEr3SLDLrThLgUUvtH+eJohn+n1pWygEy5LMCD495paUpncj9fpUQT+eJ3qFoAkM+TILCUcH0rVLQ5fwVubelVNSYauAJNw/DdoSQNfgPqauVhRAM+Pr7IqjYO0SRvVswlloFadqZxFKnx1aNVC7eX/AOjUq3V/XyG1DWMOx+Q89zRK4bx038htS5SWecoPWbm6O7X9T9K0Zx3eHkN6kGH8df1P0r3UL3+HkN6HbO89YK976/Sh2u/z5zTB7CHn4+uwqJsOvf8AyNaPE4XpF4msEmmdu2kfH02+NatbTz28zvXbZP2kekXLc5H+CpcXjy0J/wDGMoAyqCQo1MwSCTmO/wCI1K6KKjIWuNees4XjriFYzi1q4sNbK9vOSADmJPaXSInbN4eOkHFeMrcUhbUTlJJgyVOx5kQO8emlRlVrQotCunUSDePSQcXx4uKFUaSSSyoDyjKV22g7TpppQ3C8QLbEkTIid4EieydGBEiD8KPNhawuGWmFrAXbKmvHpLdguErCPZvNBVgSoXZiGIQE9nbx2rGJ4UoZ7r3GWA0MVQESI7WvbAH5o86rmGd7f+ncZPAQQT7jpUeKd7uly4zDeNAsDwG9K/Z7N33uP1g+fXiKsTeDMSoGUE5dMskwAco2mAYrfBXjbcMuhGk/+RosYUfr5nasjCD9PrThAxiVi5ZNf4sDdW4FMAbN4kzGpgkQJ8Kxe4oGKHLqkgTEEkLrHIaHT41EcMP1+laHCfTzO5qnyVl32hZNe4mpu9blMyTqQQQGOXskdnfUA77RUHEMYLjZog++ZJPZ0/DA7jHdFathf54Daomwx8/1NEtQByJBuB7yFwP08hvQlxB+v6KKLfDHy28hvQ9ywf18/wAIq9RKi4PeDNhxt5eZ1Y1G+HHlv5DapmskfIfNjWhn9fIbCrMQMn1mi4X1/U/Ss/dfp5Dc1vmI/n4j9BWesO0eA9w+poCohh3gz4b6/wD5FRfdT+nnzoq7daYIMk7QZnkI3nwqIYkAkHQ+O47/ADoNiw9zzTq/54CvOpG/vPntRKOsfE+4fvULuDQmoQhaZjC4o8qsOGxbQNaq+Fp9htqvYZEqUAGW/hWIR/athLCIetusW6zOVMFWDZcxbKAgB076Lwy2+sw1lkUi7bttcYls4NzNlyENChezyM6zSG9xZXS2jWVy21hQLjqJ/E5UaFzzNE4LjjL1RKIz2ly23ObsgSUDKNHykmNvOs5qnOTg/n8eesZysPw9u31N8dpryAHMdFUm4FIQTLGCZJ8I763tLbe3eORFVU/p5WLX5BAzXBmPZJzScoAG1KsNjGRLiiD1ihWJ3kurAjvOnxoi3xDLmyW0VnVkLAsQFb2yiHQE+8gd1c1T8/H9oIsWN7a2RbQvbQllFxcvIkwBcL3gXGh0iNaiFi2L5zImXqXuQoaJa2bg7JuEaaCAwFCf4w2VFy+wgUQwEgE5ZlDrr31Hf4k7OzQAWtiyNzlXKFc8pYrInSM3hVQqsyfx7w/MTAjT7uoBm3bYy65B1atmRJ3F9tt4EnTaoOFYW0HsZkZy9u4zEsMgMXBGTIZ9kc9Cajv9Jrhkgbs7e2xAzrliPyjcL30t4bxO5ZZWDOQoICF2C6qRttznbeuWm3ac/OSXTIh3D8JbL4YlGi512ZLjZ/8ATTsQQi7kztyorDWrRWw+S0wdwGA6sgDrLaH2RJ9vlsYpJg8c6XEuEm4yggZ2Zt1KkSSSNzRlvjjrl7IhSCoLaSCDsFHMD0qbKrSePn8ZyukhxKrbtpAH9S9cZjAMJacKiQeWpJHOBTBMEpLAWUMO8nbshyQoDkEPBGVSAIGppX98lArrmK3DcXkO2ZuKf90kA+HnUn+KXCXJjti7MSO1dIzPO5IAAHgPfRtXYRxIDr3hSWU/zM21kdWFg6L27YMbwZJJ1718aIx+GQC9CKP9WIERlxiqkd0LppyoaxjrkkyBnILgKFz7FsxGsHcgESSanN92Vg2uYNJiD27ouMfNlqNjgj94G9SJnDhC9u4yhs9qXESSykrcKrESwXfSJJkVG9u2FY5UIAuEwoYlerAtQQoyQ+p+Zr33pluKygdhOrVTyUgzJHM5mPnUNzGuVZQAAy5Tqx0kEwCY5VOxyePr6E4MmJJhihsKDkD5gSTaUmBAImNdjrzqXEZfvFuFTKbTMB1agaWmEkRr2kJ1FB2OIOoChVhcuXcQRm3g6znMg6aDuqNcYysGCpKhlGjGVZcrZmLS3Pnux91can3E/GdvTAh+HHatE9WQz2xGRTIaGAy/dViVnmIofCEZLYyiXu3kzC0twiAuQwymVBOoHKhrXFXQllCgkhjrdMsPZkG5rsNPCKGTGuEydkrJnMDqXjP7LDQwNPCuFL8zi6QjiF1rRtBlUle2/wDTREbXsIpRFLqBvqRJ8KZ/7EdWgfOxYFbrqt1ocq0NpCQSG21jSkP3pgFyhECnMuRSII0BAJInntyFYtY64isqlQraXBlDdYTM9aXktuTuNzRNS5Ax1gh0BMa8DZX67KoIL2wuRZ7OZgSuckiQCd/KscauqLTZYPalpCEhQ46ojt6Zu+DmA2FKLPEHtkFMqgNmgAxIUqJkyQJaBO7GocRjrjJ1bEFRBVcqjKdlCQBlABIjYSe+p8h/M3duJG9NhWWMK6jIF1gLdiwGDPAZv9MqI1UxGlCYZAb1xioINvNbAC9m06Pk1UDcT60nvcUvM+bPBzSIAABygMyyCV0VRoeVQtxO6GzK+Q5FXsAABEEIoBmuGns594nG1OPdLLdEYdwoKqM6AiVADZmaLeXLmgRm+MigMLZGWyVHaSxde0bhQrbNt2MiQoIzCRnJC6mDSM8Xvher614mT2mzTlK6NO2u1Rji15QFW42RQyqpClYac2ZSIaZO870Q0zgHnv8A6nGxSR8Izs3RcxWGaFu3A6B7sEByCANiBcdRH9TQaCQ29SXLTr+PGWnuXmS3Zt3hZUknM7KG1USy6mZL0mHEbuksRlBChItRnjNHVgbwJ91YtcYuqAFuOoX2QCBGsnXfck+dG2nY4xIFuIFibJzMe1qxnOczzOudoEmdzQb2DTG5isxLMZJJJOgkkyTppWhcUyF4lPmNmLsKdqfYQ6CkGF5U7wp0ou0PvDg1SBqgBr1y6FEsQANyTAoTgczobbuRRCNI+HluTSnD4tH9llb3EH4UUjkUIw3IgsIWbp/X6UGce7FhYttdKAlyuyjmSdanF0Hf+aaCnHQXo7cwwvG4EbOqhVzEKQJMnszue7vrJ8V1T6dVCcExzRUC0ncOkWdDuIJfusty2VOR8ikFgzAaFNBmI7qs16xYK3cqKIAKmGICgJmc9nsbtoZ5+Eq+kWNax1V4C1msHORbIlWYNbykGQsgncelQ2uJ465Y6z7sTauLBAuDOUO8Dqx8waz69fvANrYPSOPpdpwozDlawuFD3Aq5dS5Voj8Qa5MZySIG4iIkgFPZ6SYK7eREIH9S6PYdQyEqLA/qbtvPvqv9LsVeu2rVu2ua3aD3WIj8ZAJPOBHLvNF4HoNZ6hLmId1ciWtyoGo0EiTR6nWGmwj65gU6c2qMCX9LNhrtzKqkMG6sdXEGSdJGmnfFLeGKnVm4wte1Fsut1pfRgGVDGXLPLlzoTBY+4ttVOdioGru/agBZZYBIIHskx2iYrdbxKBIAUMzwJ1Y6DfYAaAVo1VuVye+O8UsZQfhGcW2NsDq9WHWG2t1SJY5sufTKBHjPhTMYUZYyierYba5hfyg++NKxh8DbtohlWYqCc4ldeQ10+dbW8cCSiqsZSu5OkhoEEaTrNI/bUazy1zwYx9nYJvIgtvDpndQoeC2UEMWaPGQsaTzPhUGLtAoGKIrMJgKwkA7pDEAe8Uzt2oMhVBB03Me4T85pR0o4rctZESx94v3AxUA5IW2VBZiNCO0BEc96Ze0J7THgShU3eyBzCmtKOsYLbmdJt3MoXIGYwJEwdtI3nalxw1s3nUqzBZ7KLl0UdrPmaRB0MfCgG4/i7bIMZYt21vsbataYtle4oRBcQkwIAUEGBzGtH4y82d2yp21ZWEMAQ5JcntTJnv7qnT2i0EocybU2EBhNOJqrIXZDmX8VtERQCTlV1zmdYAOh99b4Q2w+Gt9XnDowJYR7bsLjQNSeyAuugJ50tu4ghWRVRQ5XNlDknKZUSzGNfClfFekLYbqrkKWt9m0pkTqzHMZ27R28KYZCtZ3HgZ+X7ysMC3EMu4hJBKoy5Z/ph7ImdJNwEmI5DnTHjFtEtYcmy3slSOsylWaHAc9Xq2Vp5aCqVwrjePvE3Fsm+EkZmJfIdyU6xyCw7oI1Gm1b2+J4vEu64PMwYBrzNlJYnXtdZIBGwO+hiBSza2nbu3fd6jPMtFDk4A6y18LhEL21OcATcmw4RZgwj3FySdMzTMnQUBxdrZOZFCkmSA9plJI1IRHYprykj3bUiwvEcXYP3bE21AdpBdEaWUaZiDBA5d1H4rGNcA6zLCLlGVQpyyYGmmkmNKZ0z+cfNU8Sq5dg2EcxdhMBjcUM9i3Fs6IzQuZfza660Dw/iD5zbuxmBImIJK7gjy+FdP4YrqiKLihFEQEkBQBl7UAGqd0k4VZF438x6xiAiiACQDnYgDXSNe+O+sTR+IXvqRuPU9JpajQItJIHQRbcNRtW1YKH4TXr5hZkbkmo2qRq0aokgyJhWjVI1aNXQswbCttTnCtpSPC04whqF6Q+8O6yhruBbE37NkMFzh4LbZlEx74/X3U04Rwi7iSRbAhfaZjCidte/fQd1Mk4ccHjbRuW3u2eqOa6iMwtXGaMxAkwFEd8OTGlZfit6Chqwfa9I1pU/uBj0mmK6G2cPhrbZZxEFmfrCuUgTlCzDd3jJpcHppxriJbErhwme2yZldT1gB9pQWBgAhTpJ/D31UOkGMg5Qdt/fPP3Vm+GXmjTs7ckngRjWKr2BV6AdY1xHEUTc+Q1q8dGuIM+DS6o6wIzW3kyUZWJUHwyNbI98Vxc3CfSun/YheLti7DN2Stu5HiC6Of+5PQVTq7n1YAfjHInafFJysh6TZMSxstce11slDdeQWtFWyJmOg7Q0HhVgfFsFCpcTIluO0CzZgsAGNpNU/7YVKX7GHCjKtvrZjVnuMUYe7+mPXwFU/BcTuWdCTlBIKNMdxEH2SPDurPfSkgcx0apd3I/5Lvw/itjD4iLzRmV0zjVELMGm4v5NxI1WZiJp7xHEXLbQVAKIWUGDKEbqwnMkSZFcgOJLE5h9fWuj9FemF37ndwp7T2rB6g82shpvLA3ZLWYqB+WOWrVlItcMeOg/ASirUGsEDpzCsMWIGcy0a/Ty0HlR1paFs4fYh0IYSDO40APxHrV76H8Itm11lxVdsxAnVQAY0G3I1v3X11JkTMVCx5lbwBPVmV9hiFZx2SCMwyk9wYDy8aI6PoGvEwOymuWAhJYxrzOnhVx6U2/8nfjKMltmErIGVSdAI7o86i4LbtnC2nGQqbaNmAyqZUEtBPZ15TpXngo882duuJqeaTVs7zRLCn48x5Un6RYZVey0sHy3FXLufYYgd2woDpx0pGGtkYR7Ny8WVQCwYICCWYjMAdo35+BrmPEulfEL1y111xWVHz5ENm2TyIDDUGCRvz50xed9ZHrKagUcNidAx2RinW5hN62O1pJDKU3A1zR++1b4xP54c6GxNlfuuMxNq7cd7FvPaa5DQVAfUSYMDKf7jz2qy9Lr6BfvlgorAQ6giZAM5WJkRB0PlReGkVA7u5ha7+4fZHQR3iBvVf41grV57S3iyqSwDLplZlGUnw/aiOk3FzZQZSpdjpOojmdPL1qpWuOXOut3LjZkt3EcrAAKqwLCAOYkedaervQI1R6kRKlCGDdp0Phgt4axasrc9ky7ZZLTqzAcpMaUt6MXFRroBIDXCxjQsGkgwdYkn1o7pQLGG++qr3LZVEGH1tt1r3kdrfZgnKMhM6aDv0ql9Gca1zGYVG9lrqW2y9klWOU6jbQ1gJRmtg/3j0ms+pQOuwcCW3jaKwBgs1sSCZ7IYhS5nXcgDTciq/iMYizmYDQ+/0FOulHEsOvDylgnrb97LcDsrXeqtOxUtBMKSieprn51p7Q6ltNUUAyScxPVqt1me0vnQzFXMQLqWkVjbCmW/1MjSJQcwMsHn2hW3TvCnDpak/1C0t4SpMHxAy6f74oT7JFH31g3sGw890h7brPuyk+VTfapdHXWl2JRr7Dxvv2AfEJbQVQEC2G4cHt8T9GG17NWKz0lVTiLHcD5UXYxYeY5RP6Ukd4B93xqThrxcjvHyEj5fGtPSay3zArnIMStqTGQI7ef541CxqXIQf5uaiuaeP7VuxMSMtWjNWTWjVBh4muESnGFSuxW+gmBzvcNo3GuEsxd2eWZixYchJJ2rGI6D4MghbWQkEAqziDGhiYMeNZa+LVDjBlzaVz3iPglsWMIse03bPiW9kemUU3LnLlO538BznyFDcS4R1yBcO8NacC4kmezyBJ0I0MHSpLGHVARrPOZnxmsE3i5i/cmaBrNYCwbFslqy9wgdlS20eyNNu+B61w3H3SSSx13PvPKu3faKbeHwOV1m/dBymSMgJAPZ2MKTvzmuC4y5Jgd/r767vAJ4kts6D3Vf8A7E70cRYfmw1welyyw+Vc/C1dvsan/E1j/Z3f/EftRiDLf9qOIw9rHYe5iAzA2SAFUGct2ZkkRGb41yzpffz3murkNt2GQqRtGgKyShA0IMaiujfbxYP+TuERAupv39Uw+Rrj2JM1JJPENrCV29pPavAjWmXC8Y1l0up7dtgy9xg+y3gRIPvpBJHf5VPZxZHjQ8iADOh8FxqF3tKDkQ57X/BuQ6Jr+JM2Q+7wrsXQLFo2GyrI6t2WDvBOcfBhXz30Vxr/AHhRZALv/TgwoIYgmWOigQDJrr/FMbc4fhrjq/WXHiTChbe8uROZhJGnMxtJq+7VKaAjHkGRTp2NuV6GWbpXx22lq5ZANy46MmRd+0pEaScxnQCqZwrBO1gLiGCC2zJkDwlqGIyljMmdezPvqLhuIuPZaLn+adA6qWGcW2BBJI2Y6knsxKARNa8F4R1KdiFttm/q3CzDMCe0ikLlLLEjQAqoltzgW3M4IM2EpWvp1nPeO4ou+XkJU6QMy6Exy/8AdJbgjskCfEbA1Z+l2AKX2IdmV+0DGWSw7XLXtBqqzKc0AEkz4kmdI076aoAKgiDe5zj1l/4H0ba7g1a3dIuOhL2/aUoSYzWjrly5RKzPcaqnGMWbyW1eOyOzGoIOwzb8+emvKr9dxBTDrYtst1sotoACl5IWJWOcbaDWN65ix7bkuViSoMntT7IIGmnfG1dRaxJPaBYFxhu8HxGJuXST2nIEExsFG3cIAmvTPnVk4NxmyUa1iBcNsq3atEC4GjUCdDIBmQfZoTjOFwaIj4a+9ySQyXAmZdJBlBB7qc8zd8Ym1JXJB4g/GuJvirq3G5W7af8ARaVGPmyk+dBpeNpldWIZTKsNCCNiKGu4vkKiCkkZjuaP3mUjk4E3fEch/PKixQWJtgOQNBpHpRc1M4jBIl4+ymz1l++kgTZiT/xFDAeJVmH/ADUF9p+K6zieJ7kKIP8AltIT8S1T/ZXjeqxVw5cwa2F5SCbqZSJ56fGovtXwwt8Svn/aLbueqBDHmhPnUHO4A9Mf7ncYzKVfbQ1lbuUqw3EH0qG6ayuwogSORBMuQWRI57e9tZ9K0dB/O4Vtw3tWbZH5QPOIPyqVrf8APAV6xG3KD6zHJ2kiA3x9aHdaPuJNQmyTRQg8770Wwty1hLFu8xa4tsZz3E65R4LMeVNCazXiK8ZNuUfpbw9kvpibTOhfs3Ch/Eo7JI2MjTX8tA3elDKjF8jOI6u5k0Lfh6zw8QRV64lgxdttbYaMO7Y8j61xXiXSSwrPbYXFdWZWBQmGUlWEgkHUGudRZjPBHeWVPs68j0i7pbxh76zcZndm1Y6AgCFC9yiTsPmapmXtD9KecYxq3QrJmIBI1Ea6cpNJ7Q7RneuAxK7DubMlY6V0f7DMKDib90//AB2go9915OvutfGubvRGG4vdsqy2bt22SRm6tigMDSSDJ3NEOIM6V9tzhltS3aDyPEZSCq+AkHyrkTit8Rjblxi1249xo3dmc+rH3VpdOgiiY5kdZqayErFSLUGSqyZJVlW1IZ1KMZmc7wBt2dIGmtMMRfNxmWCAkW1Eh4gkAFoEkkMSRWnALGfF2BrAdWaBmMIc5gDf2fjWt2+oaAIGZmbvLEQJnu19apsK4x3jlCNvJHTpL90R4hbhpfPcfW4WhXlAVQ5jvbCxpHanKd4NhxuKhHughgRmLQWiDPWW1GlvlIPaBiRrJ523C3t3IW4CViD4EaQRqDTLC2cTEhoUEktaUA5juScu+01nMuTmaZ079MR9xm4mJwyXizSGg58qnxhQNBOonk1VbguHtviFOYBVOfVgPZ1GpEe1FPE6P9ck9fdaVjttoDyEEbelDDocyA9aSh3MGOzlnloTr8KtrBVD6Sp6WYgekXce46bxuZQXUDICwBZe1oUywO0ecag1UDrLFo7o1MxI0nbTf3VauK8BCSUzt3FiI8eQ1pE/CG5lR5k/pVlZVRxKbdPaccQMoOyZImQeWv6VFfwrKAWEBpg9+Uwfj+lNsdwp1shmMrK5dhG++s7bTSp2uFfxFBrsYBIEn3wBV9bZi2ooZBhhgya3/TEgbo6//wBLbIf/ACqTh4Ui5J7WVQg5klwWI9wH/dQHXkgAnasK5DAjcbUy5z0iSHBBMLx6Q48QPpUgoe7iWcrmYmNpjTb6Cp5oRCY5JM6Z9k/BGe217UBr6AdxWz2j/wBzH/pob7ccP/mbD8mtsCf7SpA/7jVO4F0txeHyLavMLSMWFvQISSS2bSSCSTvQ/HOO4jFOTeuMwLFgpghS2+XTQco7q4li/uA/3OAAU+uYrbU/KvKNCO41Pk2oe2faqYEvPBbf9C1/YD66/rRL2624Ek4az/w1+VFtar01LewvwE89a/tt8YtNqtLlvupi1qontVbugh4ibphjm3xeI8rhX5RWcJjsbfMDEYhu+b1yBPhmqu4clhoCY7hNXf7OMYEN6eeT/wC9eQqq3uF6z1993lVlxgfhNcXwW6LFwlr73MhYEs5iNdBPh41SiZFd4t8ZQfhriHSCyLV/EIuih2yjuVjmUD3Aimr6imDtxM2i8WE5fcesfdFei64nCtffEdUiMwy9WXJhUJIOYAbgUg4lg+pxF61mzdW5TNETl3McqZYXjgXhz4UMwdmkADSC6se17lPdypC+Id2Z3YszElmYySeZJ5mkl3bjnpHn2BVA6zZ2jWhc1bYltq0SrZTNc0T7q9PdWK81T2kDgySa2DVGogVk10IHEs2H4EDgfvcMWFzLoYUrnCbRO86ik1xY1j+EV1/ozhrR4RZst+O0SxB1BuMXkeIkHyqidIeDZFAXaCQZn2TqCYGsH5VTqfZK5HWOaF1YN7WTnMKMZhBDdlZIiCco10796dcOvsQq6iMxU8iCO2Na5/YxT2oymQR+LkdmHkfgR301w3SS4ggqvOPCd4mSKTNZBnoqdUjcnidExfEXRiqpKdWsrGiiAZr2J4mzo9xe0srnRvw66ZeUcqqCdMiEKwJiC27QDtJFYxHTaQYUKzQWI3OXUTJjfXSrvMPvl+ahg8fn8I84vjWeyWViUL6ht0YjYHu39KquJuCPHSsY/pXnUjIBLZmiRJ7zM+NL/vJYSYXn3mNh3a/Sq2BPJi999fG0wzjNlnsKW7LAqN9GXISpjvAgedRYbBBcDdusxBKsFHeJCj4mKgw83GiWIUE6nRVG8Cscf4zmtJh1XKqwTykAdgePNvSpQMSFEztbdWylx16SvqDvyk/CJ+Y9a8DTFrQOCVua4l18ns2z87fxpbT5mBJbZ7QonE3co8T/AAmgkNbTmZc2okAjbSdRXCTmEKpXskQQSCDyIMEGsmjekNsLisQBt11wj3M5YfA0BbO/vqTxIEI5U66J4e09q6r21ZswykxOq7SdYkfGq1c0n310T7OUt/dwxRM+dwXK9qJBjNHjQshsG0Syu1am3NLLhsNZRFVbZAAAgaAe4cq1uW7f5W9aatjLf5V9P2qF8Zb/ACj4/SthHYcYMxLKkPO4flFDW07m9R9KhdV7j6/tTZ8Tb/KPj9Khu3k/J8P2q4WN6GLmlf8AIQXA4ZXZrNzEDCophEtkSe8MToG201qTjXQ9cArX0uZlbKCpGVpk6jWDvS3oP0Tu4m+GxIZLdm51jW3ENJ7VtPkST+tWv7W+FvisIy22g2z1kHQMFGqz5z5V56pvs7hx2nqLK/PrNZHWVFOLDx9R9apXTO8GvMw5osz3jT5AUsHBrnev/UfpWl3DlBlMEzyMjWKev16XrtA/WLL4XbpvbZSB0k91Ao79NBzE1AFoh3AGoBj+CRUXVMujb7+utJ5Es2kjPaC4k615OdeuqSWPIRPntWORroOJhdqzEkDvIrLrBju0+tZS3PkJPy/UUU7aScTx193L3VlLZdlURJIAnQSTAk91Yr1pMzADmY9a7PrIAJ4E6/gZS0iAghUVdxyUDvpHxzEG2uZlLKGEwYMExKnWGGlUn/A3/wB34/SpLPC2Q5jlgd08x7qvt11NyeXgQ6vB9Vp383B45PH8wq/bVw2T+4QNjG5HIETtvp3ChELFgG12HfsIEHloAK1vWyGlTyJ00IjUxHyr1q+SSZlt9fGs5kK8TTrs3cjjMHvGGYeJrQtUpxupkBtI15ePvqNsVtImBA0Gms0YEqa3nrM4ZjmkbjUGJEjUTOnrRy2QBMzPtHaTrME/OgbWI5aeetEW7ZeQDtv50DyykF+ByYfZZS+S2QR+JhIEdy5tST3mh+k9oi6pMaoNo5Ejl5UMeEOdZX3a0PisIbZExr3eFX1WVhCg6nvFtVpNSD5jjCj69YywaTgb3hdVuXIKD8DSapbOELKzCOzv37TUVWM4bA9OIn5TINx6NyPlNlTSeUx8P3qfh9rNetr3us+7MCfhND2xufKsROlQDjmcQTxHnScD71cIM5ob4AfpSpW1NZu4Vre8eXxqKdRUs4clh3kmpqvYbqJvfq39C8SVw7DX/Ubb+1KqF7asW8EziQBHiaOq8UtvMFtM2oGxROmHGf3ev71suLWDOae7f4zXM/8ADH7h61qeGv8AlHrTf9VX0/WVf0S3/E/kZ0s43/db+edR3MePytPv19JmufDgz8yg8/2rYcDfvT4/So/q6f4/r/EMf/P6g/8Ak/l/M+lei+KN23cuwBnvXIjmqNkQ+iiknTfiGW0w5t2R57036EpbGCtdWZBBLmZPWMS1ye7tE6VRunl8nEZD7KrI95MH+eNYmrbAwJueHVCy5QZUWtKoJjbzpBjM115S03dJ7IgeJ351aDWpWkqrthzjmek1mj+0gKWwvp/MqN1s69neYIA+db427mefd8qsj4G2xkqJ7xKn1FVS+RmMbSY906U/VaLTwOk8zrtE+jTaTkMfl/2Ze3/QDfmuH4AihrayQO8geppo1ucEp7nJPh2mH6il2FuhHDEbT6lSB8SKtRshviYrqECvXnoVX9esjdtZ76ZcKszavnwj0BP0pW5irNw3DhcKZPtqzHzXT4RQ6h9qj4iW+GU+Za3uU/LH+5W3NEcMX+rb/uFQKs1PgbuRw0iRtOoIO+o2q5+hxEaCBYpboCPnLcaGxjgISaFTiUkSpE7bHbvrGNvSjDvEVlpWyOMz2luprt07sh4wflA2uDMIgyrD1BoPEDtzHKtGmZ2OmkRsImPT1r164YiIPfzrUJBzPIKWAU44g53rE+A+NeivVErJmmamfAPab3fr+9Kaa8McqSCNTpr4a0FoyhEa0DY1KHtmPM1KuPDRD7x8qM62h8dcBRge7T38qTq4YGek12LNO657fLmC8GM9YvevykfrS1aK4c0XV859DUNxYYjuJH0p4cOZ5awltOnuJHyP7zFv2T7x8mr1n2l/uX5ivWtm8vn+9Zs+0v8AcPmKn1lI6r9d4740nYB7j8/4KQtVlxqyjDwJ9NarbiqdMcrianjde28N6j5fQklw6U14JrbP9x+QpQfZptwE9lh4g+o/ai1H3JV4Qcake8GMCta5alIrBFZ+Z63EiK1iKlIrUrRZkYnXfssxa3MKrAANqjkaTlMAnxih/tM4ZCC+okr7X9p3qv8A2NYrKLtsnmGHmNflXUeJYcXbRVhIIIPmKYsw4Oe08rU7UuGXgzhFjFBxI8x3VLnoDi/CXwmIdJ0B05Sp2/nhRVhswBFJWVqOV6T0uh1ZuXa/3h9ZhC1TsTahmA5Ej0NXBarF7CMbtwLyJJ2HPxq7RnBMz/H1yiH3mbPdjBqo/FcI8gSfpSk0zfCE2VCaktnblGkACoEwDjVkYjmBv79KcRlGee5mNqabn2HacBQPUdICVPcaYYe5cyFQTljTUQB3CaY2EJygqW1gkplIEbzOpo/7in5RVdmoVeCI3pfC3sG6t8fgR/2IFwAYAqT561PY4eV2Ma+vhFPFwgrP3cUudUek2E8JpUhsc/iIuW2RWWszvTAYes9TVfmx3yARgxNcw4UEgagHx2pLfvMTqfTarfcw8iKrnEsIU5aTpTNFoJ5mL4rpGWsGvgDriAR31kKa8BWQabnnuZDR2BxRkK2vcef70MyydKMwXD2LAkQBrQuVxzGNGt3mA1xiEFQX8MDzNMUsGtupPcPX9qSD4PE9S+nV1wwigYZVGxJoS/ZJOg9AY9TVh6nw+NYNrwPw+tWLdiJ3eGLYAAcAdsSu28M2s6afvWcJbJZe6Z9NafvYBEZT8PrQ9rBQQYOm2w9YGtGLwQcxNvCSrps5APP1iSXG7Le4/KkCNTnF3GggL4bMdI30FLPutw7KQPERRUeyCTKvFCbrFVATjPYyDlTTgftMPAfM/Wl33ZgQG05b0fwuyRcJHIEHXv8AHyqy0goYpoVavVJkc5jmKxFeBPd8RWfI/D61mz2W4fQM1ivRW0+B9K9mHj6H6V3M7Kyx/Znh3t4h8xWCnKeRrrtm52a5d0S/1v8AlrpOG2o6rC3M8/r6Vqt2rKZ9ofBkuZbpUErp5H96qVvDgCAIHhXSelg/ov7v1rn1L25BxNbwog1dOcyE26V4vg5Z8ysNwSrCQY76dV4UCWMhyI7fp67122DIizAcMyAzBJJOg0E8hRXUUXWDXM5Y5MOqta0CL0EF6uvC1U7VkUMsg/VVg26JNa106QC3XilTisNXZnSDq61NkHeiK1rszoG/D7Z3RfQVC3CLZ/APjTI1ijFjDvKzTWeqj8out8ORdlAqYWaLArDCoLk9YSoq8AYg3VVg26INYNduMnEH6usG3RBrFdunYg3VV7qqIrU1O4zsSDqqx93ogVk1O8yNoizHcNDjQwQZ9/ga9g8AVYsSIOyjYeZpjXqsFrbdvaLNoqTaLiPaEjy17LUlYqvMZxNMtYK1vXqnMi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6" name="组合 15"/>
          <p:cNvGrpSpPr/>
          <p:nvPr/>
        </p:nvGrpSpPr>
        <p:grpSpPr>
          <a:xfrm>
            <a:off x="4038600" y="1143000"/>
            <a:ext cx="4800600" cy="4800600"/>
            <a:chOff x="3962400" y="1295400"/>
            <a:chExt cx="4800600" cy="4800600"/>
          </a:xfrm>
        </p:grpSpPr>
        <p:pic>
          <p:nvPicPr>
            <p:cNvPr id="58372" name="Picture 4" descr="http://i.ce.cn/intl/sjjj/qy/201311/21/W020131121593494791354.jpg"/>
            <p:cNvPicPr>
              <a:picLocks noChangeAspect="1" noChangeArrowheads="1"/>
            </p:cNvPicPr>
            <p:nvPr/>
          </p:nvPicPr>
          <p:blipFill>
            <a:blip r:embed="rId3"/>
            <a:srcRect/>
            <a:stretch>
              <a:fillRect/>
            </a:stretch>
          </p:blipFill>
          <p:spPr bwMode="auto">
            <a:xfrm>
              <a:off x="6172200" y="2675559"/>
              <a:ext cx="2580000" cy="1434890"/>
            </a:xfrm>
            <a:prstGeom prst="rect">
              <a:avLst/>
            </a:prstGeom>
            <a:noFill/>
          </p:spPr>
        </p:pic>
        <p:pic>
          <p:nvPicPr>
            <p:cNvPr id="47106" name="Picture 2" descr="http://www.im2m.com.cn/zt/57/images/banner2.jpg"/>
            <p:cNvPicPr>
              <a:picLocks noChangeAspect="1" noChangeArrowheads="1"/>
            </p:cNvPicPr>
            <p:nvPr/>
          </p:nvPicPr>
          <p:blipFill>
            <a:blip r:embed="rId4"/>
            <a:srcRect/>
            <a:stretch>
              <a:fillRect/>
            </a:stretch>
          </p:blipFill>
          <p:spPr bwMode="auto">
            <a:xfrm>
              <a:off x="3962400" y="4218366"/>
              <a:ext cx="4800600" cy="1877634"/>
            </a:xfrm>
            <a:prstGeom prst="rect">
              <a:avLst/>
            </a:prstGeom>
            <a:noFill/>
          </p:spPr>
        </p:pic>
        <p:pic>
          <p:nvPicPr>
            <p:cNvPr id="47108" name="Picture 4" descr="http://www.spsp.com.cn/userfiles/48718/130927-1.jpg"/>
            <p:cNvPicPr>
              <a:picLocks noChangeAspect="1" noChangeArrowheads="1"/>
            </p:cNvPicPr>
            <p:nvPr/>
          </p:nvPicPr>
          <p:blipFill>
            <a:blip r:embed="rId5"/>
            <a:srcRect/>
            <a:stretch>
              <a:fillRect/>
            </a:stretch>
          </p:blipFill>
          <p:spPr bwMode="auto">
            <a:xfrm>
              <a:off x="3962400" y="1295400"/>
              <a:ext cx="2581414" cy="1295400"/>
            </a:xfrm>
            <a:prstGeom prst="rect">
              <a:avLst/>
            </a:prstGeom>
            <a:noFill/>
          </p:spPr>
        </p:pic>
        <p:pic>
          <p:nvPicPr>
            <p:cNvPr id="47114" name="Picture 10" descr="http://image.c114.net/n131121004.jpg"/>
            <p:cNvPicPr>
              <a:picLocks noChangeAspect="1" noChangeArrowheads="1"/>
            </p:cNvPicPr>
            <p:nvPr/>
          </p:nvPicPr>
          <p:blipFill>
            <a:blip r:embed="rId6"/>
            <a:srcRect/>
            <a:stretch>
              <a:fillRect/>
            </a:stretch>
          </p:blipFill>
          <p:spPr bwMode="auto">
            <a:xfrm>
              <a:off x="6629400" y="1295400"/>
              <a:ext cx="2133600" cy="1295400"/>
            </a:xfrm>
            <a:prstGeom prst="rect">
              <a:avLst/>
            </a:prstGeom>
            <a:noFill/>
          </p:spPr>
        </p:pic>
        <p:pic>
          <p:nvPicPr>
            <p:cNvPr id="47120" name="Picture 16" descr="http://i.ce.cn/intl/sjjj/qy/201311/21/W020131121593494825794.jpg"/>
            <p:cNvPicPr>
              <a:picLocks noChangeAspect="1" noChangeArrowheads="1"/>
            </p:cNvPicPr>
            <p:nvPr/>
          </p:nvPicPr>
          <p:blipFill>
            <a:blip r:embed="rId7"/>
            <a:srcRect/>
            <a:stretch>
              <a:fillRect/>
            </a:stretch>
          </p:blipFill>
          <p:spPr bwMode="auto">
            <a:xfrm>
              <a:off x="3962400" y="2667000"/>
              <a:ext cx="2133600" cy="1447800"/>
            </a:xfrm>
            <a:prstGeom prst="rect">
              <a:avLst/>
            </a:prstGeom>
            <a:noFill/>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0772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Smart </a:t>
            </a:r>
            <a:r>
              <a:rPr lang="en-US" altLang="zh-CN" sz="2400" b="1" dirty="0" smtClean="0">
                <a:solidFill>
                  <a:schemeClr val="bg1">
                    <a:lumMod val="85000"/>
                  </a:schemeClr>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tx2"/>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Conclusions</a:t>
            </a:r>
            <a:endParaRPr lang="zh-CN" altLang="zh-CN" sz="2400" b="1" dirty="0" smtClean="0">
              <a:solidFill>
                <a:schemeClr val="bg1">
                  <a:lumMod val="85000"/>
                </a:schemeClr>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CEA1989-1436-4DBD-B8F4-EA3D0DB5F7FB}" type="slidenum">
              <a:rPr lang="en-GB" smtClean="0"/>
              <a:pPr/>
              <a:t>24</a:t>
            </a:fld>
            <a:endParaRPr lang="en-GB"/>
          </a:p>
        </p:txBody>
      </p:sp>
      <p:sp>
        <p:nvSpPr>
          <p:cNvPr id="6"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grpSp>
        <p:nvGrpSpPr>
          <p:cNvPr id="7" name="组合 33"/>
          <p:cNvGrpSpPr/>
          <p:nvPr/>
        </p:nvGrpSpPr>
        <p:grpSpPr>
          <a:xfrm>
            <a:off x="426051" y="914400"/>
            <a:ext cx="3917349" cy="5257801"/>
            <a:chOff x="363088" y="159654"/>
            <a:chExt cx="5059812" cy="6400803"/>
          </a:xfrm>
        </p:grpSpPr>
        <p:pic>
          <p:nvPicPr>
            <p:cNvPr id="8" name="Picture 2" descr="K:\sg.jpg"/>
            <p:cNvPicPr>
              <a:picLocks noChangeAspect="1" noChangeArrowheads="1"/>
            </p:cNvPicPr>
            <p:nvPr/>
          </p:nvPicPr>
          <p:blipFill>
            <a:blip r:embed="rId3" cstate="print"/>
            <a:srcRect/>
            <a:stretch>
              <a:fillRect/>
            </a:stretch>
          </p:blipFill>
          <p:spPr bwMode="auto">
            <a:xfrm>
              <a:off x="363088" y="159654"/>
              <a:ext cx="5059812" cy="6400803"/>
            </a:xfrm>
            <a:prstGeom prst="rect">
              <a:avLst/>
            </a:prstGeom>
            <a:noFill/>
          </p:spPr>
        </p:pic>
        <p:sp>
          <p:nvSpPr>
            <p:cNvPr id="9" name="椭圆 8"/>
            <p:cNvSpPr/>
            <p:nvPr/>
          </p:nvSpPr>
          <p:spPr bwMode="auto">
            <a:xfrm>
              <a:off x="2286000" y="4705866"/>
              <a:ext cx="216000" cy="216000"/>
            </a:xfrm>
            <a:prstGeom prst="ellipse">
              <a:avLst/>
            </a:prstGeom>
            <a:solidFill>
              <a:srgbClr val="C00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p:txBody>
        </p:sp>
        <p:sp>
          <p:nvSpPr>
            <p:cNvPr id="10" name="椭圆 9"/>
            <p:cNvSpPr/>
            <p:nvPr/>
          </p:nvSpPr>
          <p:spPr bwMode="auto">
            <a:xfrm>
              <a:off x="2235200" y="2156341"/>
              <a:ext cx="216000" cy="216000"/>
            </a:xfrm>
            <a:prstGeom prst="ellipse">
              <a:avLst/>
            </a:prstGeom>
            <a:solidFill>
              <a:srgbClr val="00206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p:txBody>
        </p:sp>
        <p:sp>
          <p:nvSpPr>
            <p:cNvPr id="11" name="椭圆 10"/>
            <p:cNvSpPr/>
            <p:nvPr/>
          </p:nvSpPr>
          <p:spPr bwMode="auto">
            <a:xfrm>
              <a:off x="3009900" y="5271016"/>
              <a:ext cx="216000" cy="216000"/>
            </a:xfrm>
            <a:prstGeom prst="ellipse">
              <a:avLst/>
            </a:prstGeom>
            <a:solidFill>
              <a:srgbClr val="00B05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p:txBody>
        </p:sp>
        <p:sp>
          <p:nvSpPr>
            <p:cNvPr id="12" name="椭圆 11"/>
            <p:cNvSpPr/>
            <p:nvPr/>
          </p:nvSpPr>
          <p:spPr bwMode="auto">
            <a:xfrm>
              <a:off x="1968500" y="5020191"/>
              <a:ext cx="216000" cy="216000"/>
            </a:xfrm>
            <a:prstGeom prst="ellipse">
              <a:avLst/>
            </a:prstGeom>
            <a:solidFill>
              <a:srgbClr val="00B0F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p:txBody>
        </p:sp>
        <p:sp>
          <p:nvSpPr>
            <p:cNvPr id="13" name="椭圆 12"/>
            <p:cNvSpPr/>
            <p:nvPr/>
          </p:nvSpPr>
          <p:spPr bwMode="auto">
            <a:xfrm>
              <a:off x="698500" y="883166"/>
              <a:ext cx="216000" cy="216000"/>
            </a:xfrm>
            <a:prstGeom prst="ellipse">
              <a:avLst/>
            </a:prstGeom>
            <a:solidFill>
              <a:srgbClr val="FFC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600" b="0" i="0" u="none" strike="noStrike" cap="none" normalizeH="0" baseline="0" smtClean="0">
                <a:ln>
                  <a:noFill/>
                </a:ln>
                <a:solidFill>
                  <a:schemeClr val="tx1"/>
                </a:solidFill>
                <a:effectLst/>
                <a:latin typeface="Arial" pitchFamily="34" charset="0"/>
                <a:ea typeface="宋体" pitchFamily="2" charset="-122"/>
              </a:endParaRPr>
            </a:p>
          </p:txBody>
        </p:sp>
        <p:sp>
          <p:nvSpPr>
            <p:cNvPr id="14" name="圆角矩形标注 13"/>
            <p:cNvSpPr/>
            <p:nvPr/>
          </p:nvSpPr>
          <p:spPr bwMode="auto">
            <a:xfrm>
              <a:off x="1485976" y="952500"/>
              <a:ext cx="1644692" cy="876929"/>
            </a:xfrm>
            <a:prstGeom prst="wedgeRoundRectCallout">
              <a:avLst>
                <a:gd name="adj1" fmla="val -87030"/>
                <a:gd name="adj2" fmla="val -39285"/>
                <a:gd name="adj3" fmla="val 16667"/>
              </a:avLst>
            </a:prstGeom>
            <a:solidFill>
              <a:srgbClr val="FFC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Capacity</a:t>
              </a:r>
              <a:r>
                <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a:t>
              </a:r>
              <a:endPar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2500m</a:t>
              </a:r>
              <a:r>
                <a:rPr kumimoji="0" lang="en-US" altLang="zh-CN" sz="1100" b="0" i="0" u="none" strike="noStrike" cap="none" normalizeH="0" baseline="30000" dirty="0" smtClean="0">
                  <a:ln>
                    <a:noFill/>
                  </a:ln>
                  <a:solidFill>
                    <a:schemeClr val="bg1"/>
                  </a:solidFill>
                  <a:effectLst/>
                  <a:latin typeface="微软雅黑" pitchFamily="34" charset="-122"/>
                  <a:ea typeface="微软雅黑" pitchFamily="34" charset="-122"/>
                </a:rPr>
                <a:t>3</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sz="1100" u="none" dirty="0" smtClean="0">
                  <a:solidFill>
                    <a:schemeClr val="bg1"/>
                  </a:solidFill>
                  <a:latin typeface="微软雅黑" pitchFamily="34" charset="-122"/>
                  <a:ea typeface="微软雅黑" pitchFamily="34" charset="-122"/>
                </a:rPr>
                <a:t>Exit pressure</a:t>
              </a:r>
              <a:r>
                <a:rPr lang="zh-CN" altLang="en-US" sz="1100" u="none" dirty="0" smtClean="0">
                  <a:solidFill>
                    <a:schemeClr val="bg1"/>
                  </a:solidFill>
                  <a:latin typeface="微软雅黑" pitchFamily="34" charset="-122"/>
                  <a:ea typeface="微软雅黑" pitchFamily="34" charset="-122"/>
                </a:rPr>
                <a:t>：</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1.6MPa</a:t>
              </a:r>
            </a:p>
          </p:txBody>
        </p:sp>
        <p:sp>
          <p:nvSpPr>
            <p:cNvPr id="15" name="圆角矩形标注 14"/>
            <p:cNvSpPr/>
            <p:nvPr/>
          </p:nvSpPr>
          <p:spPr bwMode="auto">
            <a:xfrm>
              <a:off x="3060745" y="2293255"/>
              <a:ext cx="2362155" cy="1113183"/>
            </a:xfrm>
            <a:prstGeom prst="wedgeRoundRectCallout">
              <a:avLst>
                <a:gd name="adj1" fmla="val -76031"/>
                <a:gd name="adj2" fmla="val -48929"/>
                <a:gd name="adj3" fmla="val 16667"/>
              </a:avLst>
            </a:prstGeom>
            <a:solidFill>
              <a:srgbClr val="00206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Sewage amount</a:t>
              </a:r>
              <a:r>
                <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800t/d</a:t>
              </a:r>
            </a:p>
            <a:p>
              <a:pPr algn="l"/>
              <a:r>
                <a:rPr lang="en-US" altLang="zh-CN" sz="1100" dirty="0" smtClean="0">
                  <a:solidFill>
                    <a:schemeClr val="bg1"/>
                  </a:solidFill>
                  <a:latin typeface="微软雅黑" pitchFamily="34" charset="-122"/>
                  <a:ea typeface="微软雅黑" pitchFamily="34" charset="-122"/>
                </a:rPr>
                <a:t>Temp (summer)</a:t>
              </a:r>
              <a:r>
                <a:rPr lang="zh-CN" altLang="en-US" sz="1100" dirty="0" smtClean="0">
                  <a:solidFill>
                    <a:schemeClr val="bg1"/>
                  </a:solidFill>
                  <a:latin typeface="微软雅黑" pitchFamily="34" charset="-122"/>
                  <a:ea typeface="微软雅黑" pitchFamily="34" charset="-122"/>
                </a:rPr>
                <a:t>：</a:t>
              </a:r>
              <a:r>
                <a:rPr lang="en-US" altLang="zh-CN" sz="1100" dirty="0" smtClean="0">
                  <a:solidFill>
                    <a:schemeClr val="bg1"/>
                  </a:solidFill>
                  <a:latin typeface="微软雅黑" pitchFamily="34" charset="-122"/>
                  <a:ea typeface="微软雅黑" pitchFamily="34" charset="-122"/>
                </a:rPr>
                <a:t>28 ℃</a:t>
              </a:r>
            </a:p>
            <a:p>
              <a:pPr algn="l"/>
              <a:r>
                <a:rPr lang="en-US" altLang="zh-CN" sz="1100" dirty="0" smtClean="0">
                  <a:solidFill>
                    <a:schemeClr val="bg1"/>
                  </a:solidFill>
                  <a:latin typeface="微软雅黑" pitchFamily="34" charset="-122"/>
                  <a:ea typeface="微软雅黑" pitchFamily="34" charset="-122"/>
                </a:rPr>
                <a:t>Temp (winter)</a:t>
              </a:r>
              <a:r>
                <a:rPr lang="zh-CN" altLang="en-US" sz="1100" dirty="0" smtClean="0">
                  <a:solidFill>
                    <a:schemeClr val="bg1"/>
                  </a:solidFill>
                  <a:latin typeface="微软雅黑" pitchFamily="34" charset="-122"/>
                  <a:ea typeface="微软雅黑" pitchFamily="34" charset="-122"/>
                </a:rPr>
                <a:t>：</a:t>
              </a:r>
              <a:r>
                <a:rPr lang="en-US" altLang="zh-CN" sz="1100" dirty="0" smtClean="0">
                  <a:solidFill>
                    <a:schemeClr val="bg1"/>
                  </a:solidFill>
                  <a:latin typeface="微软雅黑" pitchFamily="34" charset="-122"/>
                  <a:ea typeface="微软雅黑" pitchFamily="34" charset="-122"/>
                </a:rPr>
                <a:t>11 ℃</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sz="1100" dirty="0" smtClean="0">
                  <a:solidFill>
                    <a:schemeClr val="bg1"/>
                  </a:solidFill>
                  <a:latin typeface="微软雅黑" pitchFamily="34" charset="-122"/>
                  <a:ea typeface="微软雅黑" pitchFamily="34" charset="-122"/>
                </a:rPr>
                <a:t>Water quality</a:t>
              </a:r>
              <a:r>
                <a:rPr lang="zh-CN" altLang="en-US" sz="1100" dirty="0" smtClean="0">
                  <a:solidFill>
                    <a:schemeClr val="bg1"/>
                  </a:solidFill>
                  <a:latin typeface="微软雅黑" pitchFamily="34" charset="-122"/>
                  <a:ea typeface="微软雅黑" pitchFamily="34" charset="-122"/>
                </a:rPr>
                <a:t>：</a:t>
              </a:r>
              <a:r>
                <a:rPr lang="en-US" altLang="zh-CN" sz="1100" dirty="0" smtClean="0">
                  <a:solidFill>
                    <a:schemeClr val="bg1"/>
                  </a:solidFill>
                  <a:latin typeface="微软雅黑" pitchFamily="34" charset="-122"/>
                  <a:ea typeface="微软雅黑" pitchFamily="34" charset="-122"/>
                </a:rPr>
                <a:t>Level A</a:t>
              </a:r>
              <a:endParaRPr lang="zh-CN" altLang="en-US" sz="1100" dirty="0" smtClean="0">
                <a:solidFill>
                  <a:schemeClr val="bg1"/>
                </a:solidFill>
                <a:latin typeface="微软雅黑" pitchFamily="34" charset="-122"/>
                <a:ea typeface="微软雅黑" pitchFamily="34" charset="-122"/>
              </a:endParaRPr>
            </a:p>
          </p:txBody>
        </p:sp>
        <p:sp>
          <p:nvSpPr>
            <p:cNvPr id="16" name="圆角矩形标注 15"/>
            <p:cNvSpPr/>
            <p:nvPr/>
          </p:nvSpPr>
          <p:spPr bwMode="auto">
            <a:xfrm>
              <a:off x="3327401" y="5447273"/>
              <a:ext cx="1701808" cy="940827"/>
            </a:xfrm>
            <a:prstGeom prst="wedgeRoundRectCallout">
              <a:avLst>
                <a:gd name="adj1" fmla="val -58157"/>
                <a:gd name="adj2" fmla="val -53393"/>
                <a:gd name="adj3" fmla="val 16667"/>
              </a:avLst>
            </a:prstGeom>
            <a:solidFill>
              <a:srgbClr val="00B05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l"/>
              <a:r>
                <a:rPr lang="en-US" altLang="zh-CN" sz="1100" dirty="0" smtClean="0">
                  <a:solidFill>
                    <a:schemeClr val="bg1"/>
                  </a:solidFill>
                  <a:latin typeface="微软雅黑" pitchFamily="34" charset="-122"/>
                  <a:ea typeface="微软雅黑" pitchFamily="34" charset="-122"/>
                </a:rPr>
                <a:t>Voltage level</a:t>
              </a:r>
              <a:r>
                <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110kV</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sz="1100" u="none" dirty="0" smtClean="0">
                  <a:solidFill>
                    <a:schemeClr val="bg1"/>
                  </a:solidFill>
                  <a:latin typeface="微软雅黑" pitchFamily="34" charset="-122"/>
                  <a:ea typeface="微软雅黑" pitchFamily="34" charset="-122"/>
                </a:rPr>
                <a:t>Capacity</a:t>
              </a:r>
              <a:r>
                <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40000kVA</a:t>
              </a:r>
              <a:endPar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17" name="圆角矩形标注 16"/>
            <p:cNvSpPr/>
            <p:nvPr/>
          </p:nvSpPr>
          <p:spPr bwMode="auto">
            <a:xfrm>
              <a:off x="2863900" y="3684733"/>
              <a:ext cx="2263732" cy="938066"/>
            </a:xfrm>
            <a:prstGeom prst="wedgeRoundRectCallout">
              <a:avLst>
                <a:gd name="adj1" fmla="val -65206"/>
                <a:gd name="adj2" fmla="val 71049"/>
                <a:gd name="adj3" fmla="val 16667"/>
              </a:avLst>
            </a:prstGeom>
            <a:solidFill>
              <a:srgbClr val="C00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Capacity</a:t>
              </a:r>
              <a:r>
                <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44t/h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sz="1100" u="none" dirty="0" smtClean="0">
                  <a:solidFill>
                    <a:schemeClr val="bg1"/>
                  </a:solidFill>
                  <a:latin typeface="微软雅黑" pitchFamily="34" charset="-122"/>
                  <a:ea typeface="微软雅黑" pitchFamily="34" charset="-122"/>
                </a:rPr>
                <a:t>Supply/Return water Temp</a:t>
              </a:r>
              <a:r>
                <a:rPr lang="zh-CN" altLang="en-US" sz="1100" u="none" dirty="0" smtClean="0">
                  <a:solidFill>
                    <a:schemeClr val="bg1"/>
                  </a:solidFill>
                  <a:latin typeface="微软雅黑" pitchFamily="34" charset="-122"/>
                  <a:ea typeface="微软雅黑" pitchFamily="34" charset="-122"/>
                </a:rPr>
                <a:t>：  </a:t>
              </a:r>
              <a:r>
                <a:rPr lang="en-US" altLang="zh-CN" sz="1100" u="none" dirty="0" smtClean="0">
                  <a:solidFill>
                    <a:schemeClr val="bg1"/>
                  </a:solidFill>
                  <a:latin typeface="微软雅黑" pitchFamily="34" charset="-122"/>
                  <a:ea typeface="微软雅黑" pitchFamily="34" charset="-122"/>
                </a:rPr>
                <a:t>95/70</a:t>
              </a:r>
              <a:r>
                <a:rPr lang="en-US" altLang="zh-CN" sz="1100" u="none" dirty="0" smtClean="0">
                  <a:solidFill>
                    <a:schemeClr val="bg1"/>
                  </a:solidFill>
                  <a:latin typeface="宋体"/>
                  <a:ea typeface="宋体"/>
                </a:rPr>
                <a:t>℃</a:t>
              </a:r>
              <a:endParaRPr lang="en-US" altLang="zh-CN" sz="1100" dirty="0" smtClean="0">
                <a:solidFill>
                  <a:schemeClr val="bg1"/>
                </a:solidFill>
                <a:latin typeface="微软雅黑" pitchFamily="34" charset="-122"/>
                <a:ea typeface="微软雅黑" pitchFamily="34" charset="-122"/>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            115/70</a:t>
              </a:r>
              <a:r>
                <a:rPr lang="en-US" altLang="zh-CN" sz="1100" u="none" dirty="0" smtClean="0">
                  <a:solidFill>
                    <a:schemeClr val="bg1"/>
                  </a:solidFill>
                  <a:latin typeface="宋体"/>
                  <a:ea typeface="宋体"/>
                </a:rPr>
                <a:t> ℃</a:t>
              </a:r>
              <a:endParaRPr kumimoji="0" lang="zh-CN" altLang="en-US" sz="1100" b="0"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18" name="圆角矩形标注 17"/>
            <p:cNvSpPr/>
            <p:nvPr/>
          </p:nvSpPr>
          <p:spPr bwMode="auto">
            <a:xfrm>
              <a:off x="393700" y="4055794"/>
              <a:ext cx="1485968" cy="452705"/>
            </a:xfrm>
            <a:prstGeom prst="wedgeRoundRectCallout">
              <a:avLst>
                <a:gd name="adj1" fmla="val 59337"/>
                <a:gd name="adj2" fmla="val 180564"/>
                <a:gd name="adj3" fmla="val 16667"/>
              </a:avLst>
            </a:prstGeom>
            <a:solidFill>
              <a:srgbClr val="00B0F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l"/>
              <a:r>
                <a:rPr lang="en-US" altLang="zh-CN" sz="1100" dirty="0" smtClean="0">
                  <a:solidFill>
                    <a:schemeClr val="bg1"/>
                  </a:solidFill>
                  <a:latin typeface="微软雅黑" pitchFamily="34" charset="-122"/>
                  <a:ea typeface="微软雅黑" pitchFamily="34" charset="-122"/>
                </a:rPr>
                <a:t>Tank volume : </a:t>
              </a:r>
              <a:r>
                <a:rPr kumimoji="0" lang="en-US" altLang="zh-CN" sz="1100" b="0" i="0" u="none" strike="noStrike" cap="none" normalizeH="0" baseline="0" dirty="0" smtClean="0">
                  <a:ln>
                    <a:noFill/>
                  </a:ln>
                  <a:solidFill>
                    <a:schemeClr val="bg1"/>
                  </a:solidFill>
                  <a:effectLst/>
                  <a:latin typeface="微软雅黑" pitchFamily="34" charset="-122"/>
                  <a:ea typeface="微软雅黑" pitchFamily="34" charset="-122"/>
                </a:rPr>
                <a:t>2000m</a:t>
              </a:r>
              <a:r>
                <a:rPr kumimoji="0" lang="en-US" altLang="zh-CN" sz="1100" b="0" i="0" u="none" strike="noStrike" cap="none" normalizeH="0" baseline="30000" dirty="0" smtClean="0">
                  <a:ln>
                    <a:noFill/>
                  </a:ln>
                  <a:solidFill>
                    <a:schemeClr val="bg1"/>
                  </a:solidFill>
                  <a:effectLst/>
                  <a:latin typeface="微软雅黑" pitchFamily="34" charset="-122"/>
                  <a:ea typeface="微软雅黑" pitchFamily="34" charset="-122"/>
                </a:rPr>
                <a:t>3</a:t>
              </a:r>
              <a:endParaRPr kumimoji="0" lang="zh-CN" altLang="en-US" sz="1100" b="0" i="0" u="none" strike="noStrike" cap="none" normalizeH="0" baseline="30000" dirty="0" smtClean="0">
                <a:ln>
                  <a:noFill/>
                </a:ln>
                <a:solidFill>
                  <a:schemeClr val="bg1"/>
                </a:solidFill>
                <a:effectLst/>
                <a:latin typeface="微软雅黑" pitchFamily="34" charset="-122"/>
                <a:ea typeface="微软雅黑" pitchFamily="34" charset="-122"/>
              </a:endParaRPr>
            </a:p>
          </p:txBody>
        </p:sp>
      </p:grpSp>
      <p:grpSp>
        <p:nvGrpSpPr>
          <p:cNvPr id="30" name="组合 29"/>
          <p:cNvGrpSpPr/>
          <p:nvPr/>
        </p:nvGrpSpPr>
        <p:grpSpPr>
          <a:xfrm>
            <a:off x="4572000" y="1348353"/>
            <a:ext cx="4267200" cy="4268232"/>
            <a:chOff x="5563031" y="1348353"/>
            <a:chExt cx="4267200" cy="4268232"/>
          </a:xfrm>
        </p:grpSpPr>
        <p:sp>
          <p:nvSpPr>
            <p:cNvPr id="19" name="椭圆 18"/>
            <p:cNvSpPr/>
            <p:nvPr/>
          </p:nvSpPr>
          <p:spPr bwMode="auto">
            <a:xfrm>
              <a:off x="5728131" y="2307719"/>
              <a:ext cx="216000" cy="216000"/>
            </a:xfrm>
            <a:prstGeom prst="ellipse">
              <a:avLst/>
            </a:prstGeom>
            <a:solidFill>
              <a:srgbClr val="C00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 name="TextBox 19"/>
            <p:cNvSpPr txBox="1"/>
            <p:nvPr/>
          </p:nvSpPr>
          <p:spPr>
            <a:xfrm>
              <a:off x="6147231" y="2237353"/>
              <a:ext cx="1841500" cy="369332"/>
            </a:xfrm>
            <a:prstGeom prst="rect">
              <a:avLst/>
            </a:prstGeom>
            <a:noFill/>
          </p:spPr>
          <p:txBody>
            <a:bodyPr wrap="square" rtlCol="0">
              <a:spAutoFit/>
            </a:bodyPr>
            <a:lstStyle/>
            <a:p>
              <a:pPr algn="l"/>
              <a:r>
                <a:rPr lang="en-US" altLang="zh-CN" b="1" u="none" dirty="0" smtClean="0">
                  <a:solidFill>
                    <a:srgbClr val="0070C0"/>
                  </a:solidFill>
                  <a:latin typeface="微软雅黑" pitchFamily="34" charset="-122"/>
                  <a:ea typeface="微软雅黑" pitchFamily="34" charset="-122"/>
                </a:rPr>
                <a:t>Boiler room </a:t>
              </a:r>
              <a:endParaRPr lang="zh-CN" altLang="en-US" b="1" u="none" dirty="0">
                <a:solidFill>
                  <a:srgbClr val="0070C0"/>
                </a:solidFill>
                <a:latin typeface="微软雅黑" pitchFamily="34" charset="-122"/>
                <a:ea typeface="微软雅黑" pitchFamily="34" charset="-122"/>
              </a:endParaRPr>
            </a:p>
          </p:txBody>
        </p:sp>
        <p:sp>
          <p:nvSpPr>
            <p:cNvPr id="21" name="椭圆 20"/>
            <p:cNvSpPr/>
            <p:nvPr/>
          </p:nvSpPr>
          <p:spPr bwMode="auto">
            <a:xfrm>
              <a:off x="5728131" y="3060194"/>
              <a:ext cx="216000" cy="216000"/>
            </a:xfrm>
            <a:prstGeom prst="ellipse">
              <a:avLst/>
            </a:prstGeom>
            <a:solidFill>
              <a:srgbClr val="00206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TextBox 21"/>
            <p:cNvSpPr txBox="1"/>
            <p:nvPr/>
          </p:nvSpPr>
          <p:spPr>
            <a:xfrm>
              <a:off x="6147230" y="2989828"/>
              <a:ext cx="3301570" cy="369332"/>
            </a:xfrm>
            <a:prstGeom prst="rect">
              <a:avLst/>
            </a:prstGeom>
            <a:noFill/>
          </p:spPr>
          <p:txBody>
            <a:bodyPr wrap="square" rtlCol="0">
              <a:spAutoFit/>
            </a:bodyPr>
            <a:lstStyle/>
            <a:p>
              <a:pPr algn="l"/>
              <a:r>
                <a:rPr lang="en-US" altLang="zh-CN" b="1" dirty="0" smtClean="0">
                  <a:solidFill>
                    <a:srgbClr val="0070C0"/>
                  </a:solidFill>
                  <a:latin typeface="微软雅黑" pitchFamily="34" charset="-122"/>
                  <a:ea typeface="微软雅黑" pitchFamily="34" charset="-122"/>
                </a:rPr>
                <a:t>Sewage treatment center</a:t>
              </a:r>
              <a:endParaRPr lang="zh-CN" altLang="en-US" b="1" u="none" dirty="0">
                <a:solidFill>
                  <a:srgbClr val="0070C0"/>
                </a:solidFill>
                <a:latin typeface="微软雅黑" pitchFamily="34" charset="-122"/>
                <a:ea typeface="微软雅黑" pitchFamily="34" charset="-122"/>
              </a:endParaRPr>
            </a:p>
          </p:txBody>
        </p:sp>
        <p:sp>
          <p:nvSpPr>
            <p:cNvPr id="23" name="椭圆 22"/>
            <p:cNvSpPr/>
            <p:nvPr/>
          </p:nvSpPr>
          <p:spPr bwMode="auto">
            <a:xfrm>
              <a:off x="5728131" y="3812669"/>
              <a:ext cx="216000" cy="216000"/>
            </a:xfrm>
            <a:prstGeom prst="ellipse">
              <a:avLst/>
            </a:prstGeom>
            <a:solidFill>
              <a:srgbClr val="00B05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Box 23"/>
            <p:cNvSpPr txBox="1"/>
            <p:nvPr/>
          </p:nvSpPr>
          <p:spPr>
            <a:xfrm>
              <a:off x="6147231" y="3742303"/>
              <a:ext cx="3683000" cy="369332"/>
            </a:xfrm>
            <a:prstGeom prst="rect">
              <a:avLst/>
            </a:prstGeom>
            <a:noFill/>
          </p:spPr>
          <p:txBody>
            <a:bodyPr wrap="square" rtlCol="0">
              <a:spAutoFit/>
            </a:bodyPr>
            <a:lstStyle/>
            <a:p>
              <a:pPr algn="l"/>
              <a:r>
                <a:rPr lang="en-US" altLang="zh-CN" b="1" dirty="0" smtClean="0">
                  <a:solidFill>
                    <a:srgbClr val="0070C0"/>
                  </a:solidFill>
                  <a:latin typeface="微软雅黑" pitchFamily="34" charset="-122"/>
                  <a:ea typeface="微软雅黑" pitchFamily="34" charset="-122"/>
                </a:rPr>
                <a:t>110kV Transformer substation</a:t>
              </a:r>
              <a:endParaRPr lang="zh-CN" altLang="en-US" b="1" u="none" dirty="0">
                <a:solidFill>
                  <a:srgbClr val="0070C0"/>
                </a:solidFill>
                <a:latin typeface="微软雅黑" pitchFamily="34" charset="-122"/>
                <a:ea typeface="微软雅黑" pitchFamily="34" charset="-122"/>
              </a:endParaRPr>
            </a:p>
          </p:txBody>
        </p:sp>
        <p:sp>
          <p:nvSpPr>
            <p:cNvPr id="25" name="椭圆 24"/>
            <p:cNvSpPr/>
            <p:nvPr/>
          </p:nvSpPr>
          <p:spPr bwMode="auto">
            <a:xfrm>
              <a:off x="5728131" y="4565144"/>
              <a:ext cx="216000" cy="216000"/>
            </a:xfrm>
            <a:prstGeom prst="ellipse">
              <a:avLst/>
            </a:prstGeom>
            <a:solidFill>
              <a:srgbClr val="00B0F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6147231" y="4494778"/>
              <a:ext cx="2692400" cy="369332"/>
            </a:xfrm>
            <a:prstGeom prst="rect">
              <a:avLst/>
            </a:prstGeom>
            <a:noFill/>
          </p:spPr>
          <p:txBody>
            <a:bodyPr wrap="square" rtlCol="0">
              <a:spAutoFit/>
            </a:bodyPr>
            <a:lstStyle/>
            <a:p>
              <a:pPr algn="l"/>
              <a:r>
                <a:rPr lang="en-US" altLang="zh-CN" b="1" dirty="0" smtClean="0">
                  <a:solidFill>
                    <a:srgbClr val="0070C0"/>
                  </a:solidFill>
                  <a:latin typeface="微软雅黑" pitchFamily="34" charset="-122"/>
                  <a:ea typeface="微软雅黑" pitchFamily="34" charset="-122"/>
                </a:rPr>
                <a:t>Water reservoir</a:t>
              </a:r>
              <a:endParaRPr lang="zh-CN" altLang="en-US" b="1" u="none" dirty="0">
                <a:solidFill>
                  <a:srgbClr val="0070C0"/>
                </a:solidFill>
                <a:latin typeface="微软雅黑" pitchFamily="34" charset="-122"/>
                <a:ea typeface="微软雅黑" pitchFamily="34" charset="-122"/>
              </a:endParaRPr>
            </a:p>
          </p:txBody>
        </p:sp>
        <p:sp>
          <p:nvSpPr>
            <p:cNvPr id="27" name="椭圆 26"/>
            <p:cNvSpPr/>
            <p:nvPr/>
          </p:nvSpPr>
          <p:spPr bwMode="auto">
            <a:xfrm>
              <a:off x="5728131" y="5317619"/>
              <a:ext cx="216000" cy="216000"/>
            </a:xfrm>
            <a:prstGeom prst="ellipse">
              <a:avLst/>
            </a:prstGeom>
            <a:solidFill>
              <a:srgbClr val="FFC000"/>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8" name="TextBox 27"/>
            <p:cNvSpPr txBox="1"/>
            <p:nvPr/>
          </p:nvSpPr>
          <p:spPr>
            <a:xfrm>
              <a:off x="6147231" y="5247253"/>
              <a:ext cx="3530600" cy="369332"/>
            </a:xfrm>
            <a:prstGeom prst="rect">
              <a:avLst/>
            </a:prstGeom>
            <a:noFill/>
          </p:spPr>
          <p:txBody>
            <a:bodyPr wrap="square" rtlCol="0">
              <a:spAutoFit/>
            </a:bodyPr>
            <a:lstStyle/>
            <a:p>
              <a:pPr algn="l"/>
              <a:r>
                <a:rPr lang="en-US" altLang="zh-CN" b="1" dirty="0" smtClean="0">
                  <a:solidFill>
                    <a:srgbClr val="0070C0"/>
                  </a:solidFill>
                  <a:latin typeface="微软雅黑" pitchFamily="34" charset="-122"/>
                  <a:ea typeface="微软雅黑" pitchFamily="34" charset="-122"/>
                </a:rPr>
                <a:t>Natural gas station</a:t>
              </a:r>
              <a:endParaRPr lang="zh-CN" altLang="en-US" b="1" u="none" dirty="0">
                <a:solidFill>
                  <a:srgbClr val="0070C0"/>
                </a:solidFill>
                <a:latin typeface="微软雅黑" pitchFamily="34" charset="-122"/>
                <a:ea typeface="微软雅黑" pitchFamily="34" charset="-122"/>
              </a:endParaRPr>
            </a:p>
          </p:txBody>
        </p:sp>
        <p:sp>
          <p:nvSpPr>
            <p:cNvPr id="29" name="TextBox 28"/>
            <p:cNvSpPr txBox="1"/>
            <p:nvPr/>
          </p:nvSpPr>
          <p:spPr>
            <a:xfrm>
              <a:off x="5563031" y="1348353"/>
              <a:ext cx="4191000" cy="769441"/>
            </a:xfrm>
            <a:prstGeom prst="rect">
              <a:avLst/>
            </a:prstGeom>
            <a:noFill/>
          </p:spPr>
          <p:txBody>
            <a:bodyPr wrap="square" rtlCol="0">
              <a:spAutoFit/>
            </a:bodyPr>
            <a:lstStyle/>
            <a:p>
              <a:r>
                <a:rPr lang="en-US" altLang="zh-CN" sz="2200" b="1" u="none" dirty="0" smtClean="0">
                  <a:solidFill>
                    <a:srgbClr val="0070C0"/>
                  </a:solidFill>
                  <a:latin typeface="微软雅黑" pitchFamily="34" charset="-122"/>
                  <a:ea typeface="微软雅黑" pitchFamily="34" charset="-122"/>
                </a:rPr>
                <a:t>Status Quo of P</a:t>
              </a:r>
              <a:r>
                <a:rPr lang="en-US" altLang="zh-CN" sz="2200" b="1" dirty="0" smtClean="0">
                  <a:solidFill>
                    <a:srgbClr val="0070C0"/>
                  </a:solidFill>
                  <a:latin typeface="微软雅黑" pitchFamily="34" charset="-122"/>
                  <a:ea typeface="微软雅黑" pitchFamily="34" charset="-122"/>
                </a:rPr>
                <a:t>ublic Supply Facilities </a:t>
              </a:r>
              <a:endParaRPr lang="zh-CN" altLang="en-US" sz="2200" b="1" u="none" dirty="0">
                <a:solidFill>
                  <a:srgbClr val="0070C0"/>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rot="5400000">
            <a:off x="1000919" y="3642519"/>
            <a:ext cx="5286375" cy="1587"/>
          </a:xfrm>
          <a:prstGeom prst="line">
            <a:avLst/>
          </a:prstGeom>
        </p:spPr>
        <p:style>
          <a:lnRef idx="3">
            <a:schemeClr val="accent6"/>
          </a:lnRef>
          <a:fillRef idx="0">
            <a:schemeClr val="accent6"/>
          </a:fillRef>
          <a:effectRef idx="2">
            <a:schemeClr val="accent6"/>
          </a:effectRef>
          <a:fontRef idx="minor">
            <a:schemeClr val="tx1"/>
          </a:fontRef>
        </p:style>
      </p:cxnSp>
      <p:sp>
        <p:nvSpPr>
          <p:cNvPr id="24596" name="Rectangle 19"/>
          <p:cNvSpPr>
            <a:spLocks noChangeArrowheads="1"/>
          </p:cNvSpPr>
          <p:nvPr/>
        </p:nvSpPr>
        <p:spPr bwMode="auto">
          <a:xfrm>
            <a:off x="3857625" y="1571625"/>
            <a:ext cx="4929188" cy="2308324"/>
          </a:xfrm>
          <a:prstGeom prst="rect">
            <a:avLst/>
          </a:prstGeom>
          <a:noFill/>
          <a:ln w="9525">
            <a:noFill/>
            <a:miter lim="800000"/>
            <a:headEnd/>
            <a:tailEnd/>
          </a:ln>
        </p:spPr>
        <p:txBody>
          <a:bodyPr>
            <a:spAutoFit/>
          </a:bodyPr>
          <a:lstStyle/>
          <a:p>
            <a:pPr marL="457200" indent="-457200" algn="l" eaLnBrk="0" hangingPunct="0">
              <a:buClr>
                <a:srgbClr val="FF0000"/>
              </a:buClr>
              <a:buSzPct val="80000"/>
              <a:buFont typeface="Wingdings" pitchFamily="2" charset="2"/>
              <a:buChar char="n"/>
            </a:pPr>
            <a:r>
              <a:rPr lang="en-US" altLang="zh-CN" dirty="0" smtClean="0">
                <a:solidFill>
                  <a:schemeClr val="tx2"/>
                </a:solidFill>
                <a:latin typeface="Georgia" pitchFamily="18" charset="0"/>
              </a:rPr>
              <a:t>One boiler</a:t>
            </a:r>
            <a:r>
              <a:rPr lang="zh-CN" altLang="en-US" dirty="0" smtClean="0">
                <a:solidFill>
                  <a:schemeClr val="tx2"/>
                </a:solidFill>
                <a:latin typeface="Georgia" pitchFamily="18" charset="0"/>
              </a:rPr>
              <a:t> </a:t>
            </a:r>
            <a:r>
              <a:rPr lang="en-US" altLang="zh-CN" dirty="0" smtClean="0">
                <a:solidFill>
                  <a:schemeClr val="tx2"/>
                </a:solidFill>
                <a:latin typeface="Georgia" pitchFamily="18" charset="0"/>
              </a:rPr>
              <a:t>supplying heat for a total area of ​​280,000 square meters</a:t>
            </a:r>
            <a:r>
              <a:rPr lang="zh-CN" altLang="en-US" dirty="0" smtClean="0">
                <a:solidFill>
                  <a:schemeClr val="tx2"/>
                </a:solidFill>
                <a:latin typeface="Georgia" pitchFamily="18" charset="0"/>
              </a:rPr>
              <a:t> </a:t>
            </a:r>
            <a:endParaRPr lang="en-US" altLang="zh-CN" dirty="0" smtClean="0">
              <a:solidFill>
                <a:schemeClr val="tx2"/>
              </a:solidFill>
              <a:latin typeface="Georgia" pitchFamily="18" charset="0"/>
            </a:endParaRPr>
          </a:p>
          <a:p>
            <a:pPr marL="457200" indent="-457200" algn="l" eaLnBrk="0" hangingPunct="0">
              <a:buClr>
                <a:srgbClr val="FF0000"/>
              </a:buClr>
              <a:buSzPct val="80000"/>
              <a:buFont typeface="Wingdings" pitchFamily="2" charset="2"/>
              <a:buChar char="n"/>
            </a:pPr>
            <a:r>
              <a:rPr lang="en-US" altLang="zh-CN" dirty="0" smtClean="0">
                <a:solidFill>
                  <a:schemeClr val="tx2"/>
                </a:solidFill>
                <a:latin typeface="Georgia" pitchFamily="18" charset="0"/>
              </a:rPr>
              <a:t>Annual consumption:</a:t>
            </a:r>
          </a:p>
          <a:p>
            <a:pPr marL="457200" indent="-457200" algn="l" eaLnBrk="0" hangingPunct="0">
              <a:buClr>
                <a:srgbClr val="FF0000"/>
              </a:buClr>
              <a:buSzPct val="80000"/>
            </a:pPr>
            <a:r>
              <a:rPr lang="en-US" altLang="zh-CN" dirty="0" smtClean="0">
                <a:solidFill>
                  <a:schemeClr val="tx2"/>
                </a:solidFill>
                <a:latin typeface="Georgia" pitchFamily="18" charset="0"/>
              </a:rPr>
              <a:t>	Water: 20,000 tons</a:t>
            </a:r>
          </a:p>
          <a:p>
            <a:pPr marL="457200" indent="-457200" algn="l" eaLnBrk="0" hangingPunct="0">
              <a:buClr>
                <a:srgbClr val="FF0000"/>
              </a:buClr>
              <a:buSzPct val="80000"/>
            </a:pPr>
            <a:r>
              <a:rPr lang="en-US" altLang="zh-CN" dirty="0" smtClean="0">
                <a:solidFill>
                  <a:schemeClr val="tx2"/>
                </a:solidFill>
                <a:latin typeface="Georgia" pitchFamily="18" charset="0"/>
              </a:rPr>
              <a:t>	Electricity: 990 000 kWh</a:t>
            </a:r>
          </a:p>
          <a:p>
            <a:pPr marL="457200" indent="-457200" algn="l" eaLnBrk="0" hangingPunct="0">
              <a:buClr>
                <a:srgbClr val="FF0000"/>
              </a:buClr>
              <a:buSzPct val="80000"/>
            </a:pPr>
            <a:r>
              <a:rPr lang="en-US" altLang="zh-CN" dirty="0" smtClean="0">
                <a:solidFill>
                  <a:schemeClr val="tx2"/>
                </a:solidFill>
                <a:latin typeface="Georgia" pitchFamily="18" charset="0"/>
              </a:rPr>
              <a:t>	Coal: 8500 tons</a:t>
            </a:r>
          </a:p>
          <a:p>
            <a:pPr marL="457200" indent="-457200" algn="l" eaLnBrk="0" hangingPunct="0">
              <a:buClr>
                <a:srgbClr val="FF0000"/>
              </a:buClr>
              <a:buSzPct val="80000"/>
              <a:buFont typeface="Wingdings" pitchFamily="2" charset="2"/>
              <a:buChar char="n"/>
            </a:pPr>
            <a:r>
              <a:rPr lang="en-US" altLang="zh-CN" dirty="0" smtClean="0">
                <a:solidFill>
                  <a:schemeClr val="tx2"/>
                </a:solidFill>
                <a:latin typeface="Georgia" pitchFamily="18" charset="0"/>
              </a:rPr>
              <a:t>Annual emission:</a:t>
            </a:r>
          </a:p>
          <a:p>
            <a:pPr marL="457200" indent="-457200" algn="l" eaLnBrk="0" hangingPunct="0">
              <a:buClr>
                <a:srgbClr val="FF0000"/>
              </a:buClr>
              <a:buSzPct val="80000"/>
            </a:pPr>
            <a:r>
              <a:rPr lang="en-US" altLang="zh-CN" dirty="0" smtClean="0">
                <a:solidFill>
                  <a:schemeClr val="tx2"/>
                </a:solidFill>
                <a:latin typeface="Georgia" pitchFamily="18" charset="0"/>
              </a:rPr>
              <a:t>	CO2: 12,970 tons  +  SO2: 13 tons</a:t>
            </a:r>
            <a:endParaRPr lang="zh-CN" altLang="en-US" dirty="0" smtClean="0">
              <a:solidFill>
                <a:schemeClr val="tx2"/>
              </a:solidFill>
              <a:latin typeface="Georgia" pitchFamily="18" charset="0"/>
            </a:endParaRPr>
          </a:p>
        </p:txBody>
      </p:sp>
      <p:sp>
        <p:nvSpPr>
          <p:cNvPr id="41" name="矩形 40"/>
          <p:cNvSpPr/>
          <p:nvPr/>
        </p:nvSpPr>
        <p:spPr>
          <a:xfrm>
            <a:off x="3929063" y="1071563"/>
            <a:ext cx="947737" cy="369887"/>
          </a:xfrm>
          <a:prstGeom prst="rect">
            <a:avLst/>
          </a:prstGeom>
          <a:solidFill>
            <a:srgbClr val="0070C0"/>
          </a:solidFill>
        </p:spPr>
        <p:txBody>
          <a:bodyPr wrap="square">
            <a:spAutoFit/>
          </a:bodyPr>
          <a:lstStyle/>
          <a:p>
            <a:pPr algn="l" eaLnBrk="0" hangingPunct="0">
              <a:spcAft>
                <a:spcPts val="0"/>
              </a:spcAft>
              <a:defRPr/>
            </a:pPr>
            <a:r>
              <a:rPr lang="en-US" altLang="zh-CN" b="1" u="none" kern="100" dirty="0" smtClean="0">
                <a:solidFill>
                  <a:schemeClr val="bg1"/>
                </a:solidFill>
                <a:latin typeface="微软雅黑" panose="020B0503020204020204" pitchFamily="34" charset="-122"/>
                <a:ea typeface="微软雅黑" panose="020B0503020204020204" pitchFamily="34" charset="-122"/>
              </a:rPr>
              <a:t>Boiler </a:t>
            </a:r>
            <a:endParaRPr lang="zh-CN" altLang="zh-CN" b="1" u="none" kern="100" dirty="0">
              <a:solidFill>
                <a:schemeClr val="bg1"/>
              </a:solidFill>
              <a:latin typeface="微软雅黑" panose="020B0503020204020204" pitchFamily="34" charset="-122"/>
              <a:ea typeface="微软雅黑" panose="020B0503020204020204" pitchFamily="34" charset="-122"/>
            </a:endParaRPr>
          </a:p>
        </p:txBody>
      </p:sp>
      <p:sp>
        <p:nvSpPr>
          <p:cNvPr id="27" name="矩形 2"/>
          <p:cNvSpPr>
            <a:spLocks noChangeArrowheads="1"/>
          </p:cNvSpPr>
          <p:nvPr/>
        </p:nvSpPr>
        <p:spPr bwMode="auto">
          <a:xfrm>
            <a:off x="3911056" y="4572000"/>
            <a:ext cx="4929187" cy="812530"/>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pPr>
            <a:r>
              <a:rPr lang="en-US" altLang="zh-CN" dirty="0" smtClean="0">
                <a:solidFill>
                  <a:schemeClr val="tx2"/>
                </a:solidFill>
                <a:latin typeface="Georgia" pitchFamily="18" charset="0"/>
              </a:rPr>
              <a:t>Central Cooling</a:t>
            </a:r>
          </a:p>
          <a:p>
            <a:pPr marL="457200" indent="-457200" algn="l" eaLnBrk="0" hangingPunct="0">
              <a:lnSpc>
                <a:spcPct val="130000"/>
              </a:lnSpc>
              <a:buClr>
                <a:srgbClr val="FF0000"/>
              </a:buClr>
              <a:buSzPct val="80000"/>
              <a:buFont typeface="Wingdings" pitchFamily="2" charset="2"/>
              <a:buChar char="n"/>
            </a:pPr>
            <a:r>
              <a:rPr lang="en-US" altLang="zh-CN" dirty="0" smtClean="0">
                <a:solidFill>
                  <a:schemeClr val="tx2"/>
                </a:solidFill>
                <a:latin typeface="Georgia" pitchFamily="18" charset="0"/>
              </a:rPr>
              <a:t>Split type air conditioning</a:t>
            </a:r>
            <a:endParaRPr lang="zh-CN" altLang="zh-CN" dirty="0" smtClean="0">
              <a:solidFill>
                <a:schemeClr val="tx2"/>
              </a:solidFill>
              <a:latin typeface="Georgia" pitchFamily="18" charset="0"/>
            </a:endParaRPr>
          </a:p>
        </p:txBody>
      </p:sp>
      <p:sp>
        <p:nvSpPr>
          <p:cNvPr id="28" name="矩形 3"/>
          <p:cNvSpPr>
            <a:spLocks noChangeArrowheads="1"/>
          </p:cNvSpPr>
          <p:nvPr/>
        </p:nvSpPr>
        <p:spPr bwMode="auto">
          <a:xfrm>
            <a:off x="3924704" y="3962400"/>
            <a:ext cx="2171296" cy="369332"/>
          </a:xfrm>
          <a:prstGeom prst="rect">
            <a:avLst/>
          </a:prstGeom>
          <a:solidFill>
            <a:srgbClr val="0070C0"/>
          </a:solidFill>
          <a:ln w="9525">
            <a:noFill/>
            <a:miter lim="800000"/>
            <a:headEnd/>
            <a:tailEnd/>
          </a:ln>
        </p:spPr>
        <p:txBody>
          <a:bodyPr wrap="square">
            <a:spAutoFit/>
          </a:bodyPr>
          <a:lstStyle/>
          <a:p>
            <a:pPr eaLnBrk="0" hangingPunct="0"/>
            <a:r>
              <a:rPr lang="en-US" altLang="zh-CN" b="1" dirty="0" smtClean="0">
                <a:solidFill>
                  <a:schemeClr val="bg1"/>
                </a:solidFill>
                <a:latin typeface="微软雅黑" pitchFamily="34" charset="-122"/>
                <a:ea typeface="微软雅黑" pitchFamily="34" charset="-122"/>
              </a:rPr>
              <a:t>Air conditioning</a:t>
            </a:r>
            <a:endParaRPr lang="zh-CN" altLang="zh-CN" b="1" u="none" dirty="0">
              <a:solidFill>
                <a:schemeClr val="bg1"/>
              </a:solidFill>
              <a:latin typeface="微软雅黑" pitchFamily="34" charset="-122"/>
              <a:ea typeface="微软雅黑" pitchFamily="34" charset="-122"/>
            </a:endParaRPr>
          </a:p>
        </p:txBody>
      </p:sp>
      <p:sp>
        <p:nvSpPr>
          <p:cNvPr id="20" name="矩形 19"/>
          <p:cNvSpPr/>
          <p:nvPr/>
        </p:nvSpPr>
        <p:spPr>
          <a:xfrm>
            <a:off x="171447" y="10572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u="none" dirty="0" smtClean="0">
                <a:solidFill>
                  <a:schemeClr val="bg1"/>
                </a:solidFill>
                <a:latin typeface="微软雅黑" pitchFamily="34" charset="-122"/>
                <a:ea typeface="微软雅黑" pitchFamily="34" charset="-122"/>
              </a:rPr>
              <a:t>Heating/Cooling Supply Facility</a:t>
            </a:r>
            <a:endParaRPr lang="zh-CN" altLang="en-US" b="1" u="none" dirty="0">
              <a:solidFill>
                <a:schemeClr val="bg1"/>
              </a:solidFill>
              <a:latin typeface="微软雅黑" pitchFamily="34" charset="-122"/>
              <a:ea typeface="微软雅黑" pitchFamily="34" charset="-122"/>
            </a:endParaRPr>
          </a:p>
        </p:txBody>
      </p:sp>
      <p:sp>
        <p:nvSpPr>
          <p:cNvPr id="18"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rot="5400000">
            <a:off x="1000919" y="3642519"/>
            <a:ext cx="5286375" cy="1587"/>
          </a:xfrm>
          <a:prstGeom prst="line">
            <a:avLst/>
          </a:prstGeom>
        </p:spPr>
        <p:style>
          <a:lnRef idx="3">
            <a:schemeClr val="accent6"/>
          </a:lnRef>
          <a:fillRef idx="0">
            <a:schemeClr val="accent6"/>
          </a:fillRef>
          <a:effectRef idx="2">
            <a:schemeClr val="accent6"/>
          </a:effectRef>
          <a:fontRef idx="minor">
            <a:schemeClr val="tx1"/>
          </a:fontRef>
        </p:style>
      </p:cxnSp>
      <p:sp>
        <p:nvSpPr>
          <p:cNvPr id="25619" name="Rectangle 19"/>
          <p:cNvSpPr>
            <a:spLocks noChangeArrowheads="1"/>
          </p:cNvSpPr>
          <p:nvPr/>
        </p:nvSpPr>
        <p:spPr bwMode="auto">
          <a:xfrm>
            <a:off x="3786188" y="1459974"/>
            <a:ext cx="5072062" cy="1892826"/>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pPr>
            <a:r>
              <a:rPr lang="en-US" altLang="zh-CN" dirty="0" smtClean="0">
                <a:solidFill>
                  <a:schemeClr val="tx2"/>
                </a:solidFill>
                <a:latin typeface="Georgia" pitchFamily="18" charset="0"/>
              </a:rPr>
              <a:t>Total amount of water usage for 2013 is 635,000 tons, including:</a:t>
            </a:r>
            <a:endParaRPr lang="en-US" altLang="zh-CN" dirty="0">
              <a:solidFill>
                <a:schemeClr val="tx2"/>
              </a:solidFill>
              <a:latin typeface="Georgia" pitchFamily="18" charset="0"/>
            </a:endParaRPr>
          </a:p>
          <a:p>
            <a:pPr marL="914400" lvl="1" indent="-457200" algn="l" eaLnBrk="0" hangingPunct="0">
              <a:lnSpc>
                <a:spcPct val="130000"/>
              </a:lnSpc>
              <a:buClr>
                <a:schemeClr val="tx2"/>
              </a:buClr>
              <a:buSzPct val="80000"/>
              <a:buFont typeface="Georgia" pitchFamily="18" charset="0"/>
              <a:buChar char="−"/>
            </a:pPr>
            <a:r>
              <a:rPr lang="en-US" altLang="zh-CN" dirty="0" smtClean="0">
                <a:solidFill>
                  <a:schemeClr val="tx2"/>
                </a:solidFill>
                <a:latin typeface="Georgia" pitchFamily="18" charset="0"/>
              </a:rPr>
              <a:t>Living area: 335,000 tons</a:t>
            </a:r>
            <a:endParaRPr lang="en-US" altLang="zh-CN" dirty="0">
              <a:solidFill>
                <a:schemeClr val="tx2"/>
              </a:solidFill>
              <a:latin typeface="Georgia" pitchFamily="18" charset="0"/>
            </a:endParaRPr>
          </a:p>
          <a:p>
            <a:pPr marL="914400" lvl="1" indent="-457200" algn="l" eaLnBrk="0" hangingPunct="0">
              <a:lnSpc>
                <a:spcPct val="130000"/>
              </a:lnSpc>
              <a:buClr>
                <a:schemeClr val="tx2"/>
              </a:buClr>
              <a:buSzPct val="80000"/>
              <a:buFont typeface="Georgia" pitchFamily="18" charset="0"/>
              <a:buChar char="−"/>
            </a:pPr>
            <a:r>
              <a:rPr lang="en-US" altLang="zh-CN" dirty="0" smtClean="0">
                <a:solidFill>
                  <a:schemeClr val="tx2"/>
                </a:solidFill>
                <a:latin typeface="Georgia" pitchFamily="18" charset="0"/>
              </a:rPr>
              <a:t>Production area: 160,000 tons</a:t>
            </a:r>
            <a:endParaRPr lang="en-US" altLang="zh-CN" dirty="0">
              <a:solidFill>
                <a:schemeClr val="tx2"/>
              </a:solidFill>
              <a:latin typeface="Georgia" pitchFamily="18" charset="0"/>
            </a:endParaRPr>
          </a:p>
          <a:p>
            <a:pPr marL="914400" lvl="1" indent="-457200" algn="l" eaLnBrk="0" hangingPunct="0">
              <a:lnSpc>
                <a:spcPct val="130000"/>
              </a:lnSpc>
              <a:buClr>
                <a:schemeClr val="tx2"/>
              </a:buClr>
              <a:buSzPct val="80000"/>
              <a:buFont typeface="Georgia" pitchFamily="18" charset="0"/>
              <a:buChar char="−"/>
            </a:pPr>
            <a:r>
              <a:rPr lang="en-US" altLang="zh-CN" dirty="0" smtClean="0">
                <a:solidFill>
                  <a:schemeClr val="tx2"/>
                </a:solidFill>
                <a:latin typeface="Georgia" pitchFamily="18" charset="0"/>
              </a:rPr>
              <a:t>Other: 140,000 tons</a:t>
            </a:r>
            <a:endParaRPr lang="zh-CN" altLang="en-US" dirty="0">
              <a:solidFill>
                <a:schemeClr val="tx2"/>
              </a:solidFill>
              <a:latin typeface="Georgia" pitchFamily="18" charset="0"/>
            </a:endParaRPr>
          </a:p>
        </p:txBody>
      </p:sp>
      <p:sp>
        <p:nvSpPr>
          <p:cNvPr id="32" name="矩形 31"/>
          <p:cNvSpPr/>
          <p:nvPr/>
        </p:nvSpPr>
        <p:spPr>
          <a:xfrm>
            <a:off x="3857625" y="1071563"/>
            <a:ext cx="2619375" cy="369887"/>
          </a:xfrm>
          <a:prstGeom prst="rect">
            <a:avLst/>
          </a:prstGeom>
          <a:solidFill>
            <a:srgbClr val="0070C0"/>
          </a:solidFill>
        </p:spPr>
        <p:txBody>
          <a:bodyPr wrap="square">
            <a:spAutoFit/>
          </a:bodyPr>
          <a:lstStyle/>
          <a:p>
            <a:pPr algn="l" eaLnBrk="0" hangingPunct="0">
              <a:spcAft>
                <a:spcPts val="0"/>
              </a:spcAft>
              <a:defRPr/>
            </a:pPr>
            <a:r>
              <a:rPr lang="en-US" altLang="zh-CN" b="1" kern="100" dirty="0" smtClean="0">
                <a:solidFill>
                  <a:schemeClr val="bg1"/>
                </a:solidFill>
                <a:latin typeface="微软雅黑" panose="020B0503020204020204" pitchFamily="34" charset="-122"/>
                <a:ea typeface="微软雅黑" panose="020B0503020204020204" pitchFamily="34" charset="-122"/>
              </a:rPr>
              <a:t>Water supply system</a:t>
            </a:r>
            <a:endParaRPr lang="zh-CN" altLang="zh-CN" b="1" kern="10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3857624" y="3593068"/>
            <a:ext cx="4981576" cy="369332"/>
          </a:xfrm>
          <a:prstGeom prst="rect">
            <a:avLst/>
          </a:prstGeom>
          <a:solidFill>
            <a:srgbClr val="0070C0"/>
          </a:solidFill>
        </p:spPr>
        <p:txBody>
          <a:bodyPr wrap="square">
            <a:spAutoFit/>
          </a:bodyPr>
          <a:lstStyle/>
          <a:p>
            <a:pPr algn="l" eaLnBrk="0" hangingPunct="0">
              <a:spcAft>
                <a:spcPts val="0"/>
              </a:spcAft>
              <a:defRPr/>
            </a:pPr>
            <a:r>
              <a:rPr lang="en-US" altLang="zh-CN" b="1" kern="100" dirty="0" smtClean="0">
                <a:solidFill>
                  <a:schemeClr val="bg1"/>
                </a:solidFill>
                <a:latin typeface="微软雅黑" panose="020B0503020204020204" pitchFamily="34" charset="-122"/>
                <a:ea typeface="微软雅黑" panose="020B0503020204020204" pitchFamily="34" charset="-122"/>
              </a:rPr>
              <a:t>Drainage and sewage treatment systems</a:t>
            </a:r>
            <a:endParaRPr lang="zh-CN" altLang="zh-CN" b="1" u="none" kern="100" dirty="0">
              <a:solidFill>
                <a:schemeClr val="bg1"/>
              </a:solidFill>
              <a:latin typeface="微软雅黑" panose="020B0503020204020204" pitchFamily="34" charset="-122"/>
              <a:ea typeface="微软雅黑" panose="020B0503020204020204" pitchFamily="34" charset="-122"/>
            </a:endParaRPr>
          </a:p>
        </p:txBody>
      </p:sp>
      <p:sp>
        <p:nvSpPr>
          <p:cNvPr id="25622" name="TextBox 37"/>
          <p:cNvSpPr txBox="1">
            <a:spLocks noChangeArrowheads="1"/>
          </p:cNvSpPr>
          <p:nvPr/>
        </p:nvSpPr>
        <p:spPr bwMode="auto">
          <a:xfrm>
            <a:off x="3786188" y="3974574"/>
            <a:ext cx="5072062" cy="1892826"/>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pPr>
            <a:r>
              <a:rPr lang="en-US" altLang="zh-CN" dirty="0" smtClean="0">
                <a:solidFill>
                  <a:schemeClr val="tx2"/>
                </a:solidFill>
                <a:latin typeface="Georgia" pitchFamily="18" charset="0"/>
              </a:rPr>
              <a:t>Daily processing capacity of sewage treatment plant: 1,200 tons</a:t>
            </a:r>
          </a:p>
          <a:p>
            <a:pPr marL="457200" indent="-457200" algn="l" eaLnBrk="0" hangingPunct="0">
              <a:lnSpc>
                <a:spcPct val="130000"/>
              </a:lnSpc>
              <a:buClr>
                <a:srgbClr val="FF0000"/>
              </a:buClr>
              <a:buSzPct val="80000"/>
              <a:buFont typeface="Wingdings" pitchFamily="2" charset="2"/>
              <a:buChar char="n"/>
            </a:pPr>
            <a:r>
              <a:rPr lang="en-US" altLang="zh-CN" dirty="0" smtClean="0">
                <a:solidFill>
                  <a:schemeClr val="tx2"/>
                </a:solidFill>
                <a:latin typeface="Georgia" pitchFamily="18" charset="0"/>
              </a:rPr>
              <a:t>Reclaimed water used for landscaping irrigation etc., about 600 tons per day discharged to the municipal sewage system</a:t>
            </a:r>
            <a:endParaRPr lang="zh-CN" altLang="en-US" u="none" dirty="0"/>
          </a:p>
        </p:txBody>
      </p:sp>
      <p:sp>
        <p:nvSpPr>
          <p:cNvPr id="19" name="矩形 18"/>
          <p:cNvSpPr/>
          <p:nvPr/>
        </p:nvSpPr>
        <p:spPr>
          <a:xfrm>
            <a:off x="171447" y="10572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Heating/Cooling Supply Facility</a:t>
            </a:r>
            <a:endParaRPr lang="zh-CN" altLang="en-US" b="1" dirty="0">
              <a:solidFill>
                <a:schemeClr val="bg1"/>
              </a:solidFill>
              <a:latin typeface="微软雅黑" pitchFamily="34" charset="-122"/>
              <a:ea typeface="微软雅黑" pitchFamily="34" charset="-122"/>
            </a:endParaRPr>
          </a:p>
        </p:txBody>
      </p:sp>
      <p:sp>
        <p:nvSpPr>
          <p:cNvPr id="20" name="矩形 19"/>
          <p:cNvSpPr/>
          <p:nvPr/>
        </p:nvSpPr>
        <p:spPr>
          <a:xfrm>
            <a:off x="171447" y="18573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Water supply/drainage facilities</a:t>
            </a:r>
            <a:endParaRPr lang="zh-CN" altLang="en-US" b="1" u="none" dirty="0">
              <a:solidFill>
                <a:schemeClr val="bg1"/>
              </a:solidFill>
              <a:latin typeface="微软雅黑" pitchFamily="34" charset="-122"/>
              <a:ea typeface="微软雅黑" pitchFamily="34" charset="-122"/>
            </a:endParaRPr>
          </a:p>
        </p:txBody>
      </p:sp>
      <p:sp>
        <p:nvSpPr>
          <p:cNvPr id="17"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p:cNvCxnSpPr/>
          <p:nvPr/>
        </p:nvCxnSpPr>
        <p:spPr>
          <a:xfrm rot="5400000">
            <a:off x="1000919" y="3642519"/>
            <a:ext cx="5286375" cy="1587"/>
          </a:xfrm>
          <a:prstGeom prst="line">
            <a:avLst/>
          </a:prstGeom>
        </p:spPr>
        <p:style>
          <a:lnRef idx="3">
            <a:schemeClr val="accent6"/>
          </a:lnRef>
          <a:fillRef idx="0">
            <a:schemeClr val="accent6"/>
          </a:fillRef>
          <a:effectRef idx="2">
            <a:schemeClr val="accent6"/>
          </a:effectRef>
          <a:fontRef idx="minor">
            <a:schemeClr val="tx1"/>
          </a:fontRef>
        </p:style>
      </p:cxnSp>
      <p:sp>
        <p:nvSpPr>
          <p:cNvPr id="26644" name="矩形 2"/>
          <p:cNvSpPr>
            <a:spLocks noChangeArrowheads="1"/>
          </p:cNvSpPr>
          <p:nvPr/>
        </p:nvSpPr>
        <p:spPr bwMode="auto">
          <a:xfrm>
            <a:off x="3857625" y="3962400"/>
            <a:ext cx="5000625" cy="2252924"/>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One transformer substation with two 20000kVA transformers</a:t>
            </a: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17 low-voltage power distribution rooms</a:t>
            </a:r>
            <a:endParaRPr lang="zh-CN" altLang="zh-CN" dirty="0">
              <a:solidFill>
                <a:schemeClr val="tx2"/>
              </a:solidFill>
              <a:latin typeface="Georgia" pitchFamily="18" charset="0"/>
            </a:endParaRP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Total electricity supply in 2013:  17.17 million kWh (11.1 million kWh for production + 6 million kWh for residents)</a:t>
            </a:r>
            <a:endParaRPr lang="zh-CN" altLang="zh-CN" dirty="0">
              <a:solidFill>
                <a:schemeClr val="tx2"/>
              </a:solidFill>
              <a:latin typeface="Georgia" pitchFamily="18" charset="0"/>
            </a:endParaRPr>
          </a:p>
        </p:txBody>
      </p:sp>
      <p:sp>
        <p:nvSpPr>
          <p:cNvPr id="26647" name="矩形 3"/>
          <p:cNvSpPr>
            <a:spLocks noChangeArrowheads="1"/>
          </p:cNvSpPr>
          <p:nvPr/>
        </p:nvSpPr>
        <p:spPr bwMode="auto">
          <a:xfrm>
            <a:off x="3929063" y="3505200"/>
            <a:ext cx="1785937" cy="366712"/>
          </a:xfrm>
          <a:prstGeom prst="rect">
            <a:avLst/>
          </a:prstGeom>
          <a:solidFill>
            <a:srgbClr val="0070C0"/>
          </a:solidFill>
          <a:ln w="9525">
            <a:noFill/>
            <a:miter lim="800000"/>
            <a:headEnd/>
            <a:tailEnd/>
          </a:ln>
        </p:spPr>
        <p:txBody>
          <a:bodyPr wrap="square">
            <a:spAutoFit/>
          </a:bodyPr>
          <a:lstStyle/>
          <a:p>
            <a:pPr algn="l" eaLnBrk="0" hangingPunct="0"/>
            <a:r>
              <a:rPr lang="en-US" altLang="zh-CN" b="1" u="none" dirty="0" smtClean="0">
                <a:solidFill>
                  <a:schemeClr val="bg1"/>
                </a:solidFill>
                <a:latin typeface="微软雅黑" pitchFamily="34" charset="-122"/>
                <a:ea typeface="微软雅黑" pitchFamily="34" charset="-122"/>
              </a:rPr>
              <a:t>Power supply</a:t>
            </a:r>
            <a:endParaRPr lang="zh-CN" altLang="zh-CN" b="1" u="none" dirty="0">
              <a:solidFill>
                <a:schemeClr val="bg1"/>
              </a:solidFill>
              <a:latin typeface="微软雅黑" pitchFamily="34" charset="-122"/>
              <a:ea typeface="微软雅黑" pitchFamily="34" charset="-122"/>
            </a:endParaRPr>
          </a:p>
        </p:txBody>
      </p:sp>
      <p:sp>
        <p:nvSpPr>
          <p:cNvPr id="30" name="矩形 29"/>
          <p:cNvSpPr/>
          <p:nvPr/>
        </p:nvSpPr>
        <p:spPr>
          <a:xfrm>
            <a:off x="3942711" y="1066800"/>
            <a:ext cx="1772289" cy="369888"/>
          </a:xfrm>
          <a:prstGeom prst="rect">
            <a:avLst/>
          </a:prstGeom>
          <a:solidFill>
            <a:srgbClr val="0070C0"/>
          </a:solidFill>
        </p:spPr>
        <p:txBody>
          <a:bodyPr wrap="square">
            <a:spAutoFit/>
          </a:bodyPr>
          <a:lstStyle/>
          <a:p>
            <a:pPr algn="l" eaLnBrk="0" hangingPunct="0">
              <a:spcAft>
                <a:spcPts val="0"/>
              </a:spcAft>
              <a:defRPr/>
            </a:pPr>
            <a:r>
              <a:rPr lang="en-US" altLang="zh-CN" b="1" u="none" kern="100" dirty="0" smtClean="0">
                <a:solidFill>
                  <a:schemeClr val="bg1"/>
                </a:solidFill>
                <a:latin typeface="微软雅黑" panose="020B0503020204020204" pitchFamily="34" charset="-122"/>
                <a:ea typeface="微软雅黑" panose="020B0503020204020204" pitchFamily="34" charset="-122"/>
              </a:rPr>
              <a:t>Steam supply</a:t>
            </a:r>
            <a:endParaRPr lang="zh-CN" altLang="zh-CN" b="1" u="none" kern="100" dirty="0">
              <a:solidFill>
                <a:schemeClr val="bg1"/>
              </a:solidFill>
              <a:latin typeface="微软雅黑" panose="020B0503020204020204" pitchFamily="34" charset="-122"/>
              <a:ea typeface="微软雅黑" panose="020B0503020204020204" pitchFamily="34" charset="-122"/>
            </a:endParaRPr>
          </a:p>
        </p:txBody>
      </p:sp>
      <p:sp>
        <p:nvSpPr>
          <p:cNvPr id="32" name="Rectangle 19"/>
          <p:cNvSpPr>
            <a:spLocks noChangeArrowheads="1"/>
          </p:cNvSpPr>
          <p:nvPr/>
        </p:nvSpPr>
        <p:spPr bwMode="auto">
          <a:xfrm>
            <a:off x="3871273" y="1515273"/>
            <a:ext cx="5000625" cy="1892826"/>
          </a:xfrm>
          <a:prstGeom prst="rect">
            <a:avLst/>
          </a:prstGeom>
        </p:spPr>
        <p:txBody>
          <a:bodyPr>
            <a:spAutoFit/>
          </a:bodyPr>
          <a:lstStyle/>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One steam boiler station with a gas boiler (15 t) under intermittent operation</a:t>
            </a: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Annual consumption:</a:t>
            </a:r>
          </a:p>
          <a:p>
            <a:pPr marL="914400" lvl="1" indent="-457200" algn="l" eaLnBrk="0" hangingPunct="0">
              <a:lnSpc>
                <a:spcPct val="130000"/>
              </a:lnSpc>
              <a:buClr>
                <a:schemeClr val="tx2"/>
              </a:buClr>
              <a:buSzPct val="80000"/>
              <a:buFont typeface="Georgia" pitchFamily="18" charset="0"/>
              <a:buChar char="−"/>
              <a:defRPr/>
            </a:pPr>
            <a:r>
              <a:rPr lang="en-US" altLang="zh-CN" dirty="0" smtClean="0">
                <a:solidFill>
                  <a:schemeClr val="tx2"/>
                </a:solidFill>
                <a:latin typeface="Georgia" pitchFamily="18" charset="0"/>
              </a:rPr>
              <a:t>natural gas: 106,000 cubic meters</a:t>
            </a:r>
          </a:p>
          <a:p>
            <a:pPr marL="914400" lvl="1" indent="-457200" algn="l" eaLnBrk="0" hangingPunct="0">
              <a:lnSpc>
                <a:spcPct val="130000"/>
              </a:lnSpc>
              <a:buClr>
                <a:schemeClr val="tx2"/>
              </a:buClr>
              <a:buSzPct val="80000"/>
              <a:buFont typeface="Georgia" pitchFamily="18" charset="0"/>
              <a:buChar char="−"/>
              <a:defRPr/>
            </a:pPr>
            <a:r>
              <a:rPr lang="en-US" altLang="zh-CN" dirty="0" smtClean="0">
                <a:solidFill>
                  <a:schemeClr val="tx2"/>
                </a:solidFill>
                <a:latin typeface="Georgia" pitchFamily="18" charset="0"/>
              </a:rPr>
              <a:t>water: 5,000 tons</a:t>
            </a:r>
          </a:p>
        </p:txBody>
      </p:sp>
      <p:sp>
        <p:nvSpPr>
          <p:cNvPr id="19" name="矩形 18"/>
          <p:cNvSpPr/>
          <p:nvPr/>
        </p:nvSpPr>
        <p:spPr>
          <a:xfrm>
            <a:off x="171446" y="2657475"/>
            <a:ext cx="3228977" cy="369332"/>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Steam and power supply</a:t>
            </a:r>
            <a:endParaRPr lang="zh-CN" altLang="en-US" b="1" u="none" dirty="0">
              <a:solidFill>
                <a:schemeClr val="bg1"/>
              </a:solidFill>
              <a:latin typeface="微软雅黑" pitchFamily="34" charset="-122"/>
              <a:ea typeface="微软雅黑" pitchFamily="34" charset="-122"/>
            </a:endParaRPr>
          </a:p>
        </p:txBody>
      </p:sp>
      <p:sp>
        <p:nvSpPr>
          <p:cNvPr id="18" name="TextBox 1"/>
          <p:cNvSpPr txBox="1">
            <a:spLocks noChangeArrowheads="1"/>
          </p:cNvSpPr>
          <p:nvPr/>
        </p:nvSpPr>
        <p:spPr bwMode="auto">
          <a:xfrm>
            <a:off x="152400" y="209490"/>
            <a:ext cx="7315200" cy="400110"/>
          </a:xfrm>
          <a:prstGeom prst="rect">
            <a:avLst/>
          </a:prstGeom>
          <a:noFill/>
          <a:ln w="9525">
            <a:noFill/>
            <a:miter lim="800000"/>
            <a:headEnd/>
            <a:tailEnd/>
          </a:ln>
        </p:spPr>
        <p:txBody>
          <a:bodyPr wrap="square">
            <a:spAutoFit/>
          </a:bodyPr>
          <a:lstStyle/>
          <a:p>
            <a:pPr algn="l"/>
            <a:r>
              <a:rPr lang="en-US" altLang="zh-CN" sz="2000" b="1" dirty="0" smtClean="0">
                <a:solidFill>
                  <a:schemeClr val="bg1"/>
                </a:solidFill>
                <a:latin typeface="微软雅黑" pitchFamily="34" charset="-122"/>
                <a:ea typeface="微软雅黑" pitchFamily="34" charset="-122"/>
              </a:rPr>
              <a:t>XXX Industrial Park Retrofit Project</a:t>
            </a:r>
          </a:p>
        </p:txBody>
      </p:sp>
      <p:sp>
        <p:nvSpPr>
          <p:cNvPr id="22" name="矩形 21"/>
          <p:cNvSpPr/>
          <p:nvPr/>
        </p:nvSpPr>
        <p:spPr>
          <a:xfrm>
            <a:off x="171447" y="10572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Heating/Cooling Supply Facility</a:t>
            </a:r>
            <a:endParaRPr lang="zh-CN" altLang="en-US" b="1" dirty="0">
              <a:solidFill>
                <a:schemeClr val="bg1"/>
              </a:solidFill>
              <a:latin typeface="微软雅黑" pitchFamily="34" charset="-122"/>
              <a:ea typeface="微软雅黑" pitchFamily="34" charset="-122"/>
            </a:endParaRPr>
          </a:p>
        </p:txBody>
      </p:sp>
      <p:sp>
        <p:nvSpPr>
          <p:cNvPr id="23" name="矩形 22"/>
          <p:cNvSpPr/>
          <p:nvPr/>
        </p:nvSpPr>
        <p:spPr>
          <a:xfrm>
            <a:off x="171447" y="18573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Water supply/drainage facilities</a:t>
            </a:r>
            <a:endParaRPr lang="zh-CN" altLang="en-US" b="1" u="none"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71447" y="3200400"/>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Natural gas and solid waste</a:t>
            </a:r>
            <a:endParaRPr lang="zh-CN" altLang="en-US" b="1" u="none" dirty="0">
              <a:solidFill>
                <a:schemeClr val="bg1"/>
              </a:solidFill>
              <a:latin typeface="微软雅黑" pitchFamily="34" charset="-122"/>
              <a:ea typeface="微软雅黑" pitchFamily="34" charset="-122"/>
            </a:endParaRPr>
          </a:p>
        </p:txBody>
      </p:sp>
      <p:cxnSp>
        <p:nvCxnSpPr>
          <p:cNvPr id="37" name="直接连接符 36"/>
          <p:cNvCxnSpPr/>
          <p:nvPr/>
        </p:nvCxnSpPr>
        <p:spPr>
          <a:xfrm rot="5400000">
            <a:off x="1000919" y="3642519"/>
            <a:ext cx="5286375" cy="1587"/>
          </a:xfrm>
          <a:prstGeom prst="line">
            <a:avLst/>
          </a:prstGeom>
        </p:spPr>
        <p:style>
          <a:lnRef idx="3">
            <a:schemeClr val="accent6"/>
          </a:lnRef>
          <a:fillRef idx="0">
            <a:schemeClr val="accent6"/>
          </a:fillRef>
          <a:effectRef idx="2">
            <a:schemeClr val="accent6"/>
          </a:effectRef>
          <a:fontRef idx="minor">
            <a:schemeClr val="tx1"/>
          </a:fontRef>
        </p:style>
      </p:cxnSp>
      <p:sp>
        <p:nvSpPr>
          <p:cNvPr id="27669" name="矩形 2"/>
          <p:cNvSpPr>
            <a:spLocks noChangeArrowheads="1"/>
          </p:cNvSpPr>
          <p:nvPr/>
        </p:nvSpPr>
        <p:spPr bwMode="auto">
          <a:xfrm>
            <a:off x="3857625" y="1536174"/>
            <a:ext cx="5000625" cy="1892826"/>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Separate NG pipeline networks for production use and residential use</a:t>
            </a: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NG production capacity: 2500 m</a:t>
            </a:r>
            <a:r>
              <a:rPr lang="en-US" altLang="zh-CN" baseline="30000" dirty="0" smtClean="0">
                <a:solidFill>
                  <a:schemeClr val="tx2"/>
                </a:solidFill>
                <a:latin typeface="Georgia" pitchFamily="18" charset="0"/>
              </a:rPr>
              <a:t>3</a:t>
            </a:r>
            <a:r>
              <a:rPr lang="en-US" altLang="zh-CN" dirty="0" smtClean="0">
                <a:solidFill>
                  <a:schemeClr val="tx2"/>
                </a:solidFill>
                <a:latin typeface="Georgia" pitchFamily="18" charset="0"/>
              </a:rPr>
              <a:t> / h</a:t>
            </a:r>
            <a:endParaRPr lang="zh-CN" altLang="zh-CN" dirty="0">
              <a:solidFill>
                <a:schemeClr val="tx2"/>
              </a:solidFill>
              <a:latin typeface="Georgia" pitchFamily="18" charset="0"/>
            </a:endParaRP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Total NG usage in production for 2013:  790,000 cubic meters</a:t>
            </a:r>
            <a:endParaRPr lang="en-US" altLang="zh-CN" dirty="0">
              <a:solidFill>
                <a:schemeClr val="tx2"/>
              </a:solidFill>
              <a:latin typeface="Georgia" pitchFamily="18" charset="0"/>
            </a:endParaRPr>
          </a:p>
        </p:txBody>
      </p:sp>
      <p:sp>
        <p:nvSpPr>
          <p:cNvPr id="27670" name="矩形 19"/>
          <p:cNvSpPr>
            <a:spLocks noChangeArrowheads="1"/>
          </p:cNvSpPr>
          <p:nvPr/>
        </p:nvSpPr>
        <p:spPr bwMode="auto">
          <a:xfrm>
            <a:off x="3929063" y="1143000"/>
            <a:ext cx="1557337" cy="366713"/>
          </a:xfrm>
          <a:prstGeom prst="rect">
            <a:avLst/>
          </a:prstGeom>
          <a:solidFill>
            <a:srgbClr val="0070C0"/>
          </a:solidFill>
          <a:ln w="9525">
            <a:noFill/>
            <a:miter lim="800000"/>
            <a:headEnd/>
            <a:tailEnd/>
          </a:ln>
        </p:spPr>
        <p:txBody>
          <a:bodyPr wrap="square">
            <a:spAutoFit/>
          </a:bodyPr>
          <a:lstStyle/>
          <a:p>
            <a:pPr algn="l" eaLnBrk="0" hangingPunct="0"/>
            <a:r>
              <a:rPr lang="en-US" altLang="zh-CN" b="1" dirty="0" smtClean="0">
                <a:solidFill>
                  <a:schemeClr val="bg1"/>
                </a:solidFill>
                <a:latin typeface="微软雅黑" pitchFamily="34" charset="-122"/>
                <a:ea typeface="微软雅黑" pitchFamily="34" charset="-122"/>
              </a:rPr>
              <a:t>Natural gas</a:t>
            </a:r>
            <a:endParaRPr lang="zh-CN" altLang="zh-CN" b="1" u="none" dirty="0">
              <a:solidFill>
                <a:schemeClr val="bg1"/>
              </a:solidFill>
              <a:latin typeface="微软雅黑" pitchFamily="34" charset="-122"/>
              <a:ea typeface="微软雅黑" pitchFamily="34" charset="-122"/>
            </a:endParaRPr>
          </a:p>
        </p:txBody>
      </p:sp>
      <p:sp>
        <p:nvSpPr>
          <p:cNvPr id="27671" name="矩形 19"/>
          <p:cNvSpPr>
            <a:spLocks noChangeArrowheads="1"/>
          </p:cNvSpPr>
          <p:nvPr/>
        </p:nvSpPr>
        <p:spPr bwMode="auto">
          <a:xfrm>
            <a:off x="3929063" y="3643313"/>
            <a:ext cx="1557337" cy="366712"/>
          </a:xfrm>
          <a:prstGeom prst="rect">
            <a:avLst/>
          </a:prstGeom>
          <a:solidFill>
            <a:srgbClr val="0070C0"/>
          </a:solidFill>
          <a:ln w="9525">
            <a:noFill/>
            <a:miter lim="800000"/>
            <a:headEnd/>
            <a:tailEnd/>
          </a:ln>
        </p:spPr>
        <p:txBody>
          <a:bodyPr wrap="square">
            <a:spAutoFit/>
          </a:bodyPr>
          <a:lstStyle/>
          <a:p>
            <a:pPr algn="l" eaLnBrk="0" hangingPunct="0"/>
            <a:r>
              <a:rPr lang="en-US" altLang="zh-CN" b="1" u="none" dirty="0" smtClean="0">
                <a:solidFill>
                  <a:schemeClr val="bg1"/>
                </a:solidFill>
                <a:latin typeface="微软雅黑" pitchFamily="34" charset="-122"/>
                <a:ea typeface="微软雅黑" pitchFamily="34" charset="-122"/>
              </a:rPr>
              <a:t>Solid waste</a:t>
            </a:r>
            <a:endParaRPr lang="zh-CN" altLang="zh-CN" b="1" u="none" dirty="0">
              <a:solidFill>
                <a:schemeClr val="bg1"/>
              </a:solidFill>
              <a:latin typeface="微软雅黑" pitchFamily="34" charset="-122"/>
              <a:ea typeface="微软雅黑" pitchFamily="34" charset="-122"/>
            </a:endParaRPr>
          </a:p>
        </p:txBody>
      </p:sp>
      <p:sp>
        <p:nvSpPr>
          <p:cNvPr id="27672" name="矩形 2"/>
          <p:cNvSpPr>
            <a:spLocks noChangeArrowheads="1"/>
          </p:cNvSpPr>
          <p:nvPr/>
        </p:nvSpPr>
        <p:spPr bwMode="auto">
          <a:xfrm>
            <a:off x="3857625" y="4038600"/>
            <a:ext cx="5000625" cy="2252924"/>
          </a:xfrm>
          <a:prstGeom prst="rect">
            <a:avLst/>
          </a:prstGeom>
          <a:noFill/>
          <a:ln w="9525">
            <a:noFill/>
            <a:miter lim="800000"/>
            <a:headEnd/>
            <a:tailEnd/>
          </a:ln>
        </p:spPr>
        <p:txBody>
          <a:bodyPr>
            <a:spAutoFit/>
          </a:bodyPr>
          <a:lstStyle/>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Production and living areas can produce 8 cubic meters of garbage per day</a:t>
            </a:r>
          </a:p>
          <a:p>
            <a:pPr marL="457200" indent="-457200" algn="l" eaLnBrk="0" hangingPunct="0">
              <a:lnSpc>
                <a:spcPct val="130000"/>
              </a:lnSpc>
              <a:buClr>
                <a:srgbClr val="FF0000"/>
              </a:buClr>
              <a:buSzPct val="80000"/>
              <a:buFont typeface="Wingdings" pitchFamily="2" charset="2"/>
              <a:buChar char="n"/>
              <a:defRPr/>
            </a:pPr>
            <a:r>
              <a:rPr lang="en-US" altLang="zh-CN" dirty="0" smtClean="0">
                <a:solidFill>
                  <a:schemeClr val="tx2"/>
                </a:solidFill>
                <a:latin typeface="Georgia" pitchFamily="18" charset="0"/>
              </a:rPr>
              <a:t>Food waste and organic waste can be used for anaerobic digestion or will be treated at the municipal administration and logistics centers (360 tons/year)</a:t>
            </a:r>
            <a:endParaRPr lang="en-US" altLang="zh-CN" dirty="0">
              <a:solidFill>
                <a:schemeClr val="tx2"/>
              </a:solidFill>
              <a:latin typeface="Georgia" pitchFamily="18" charset="0"/>
            </a:endParaRPr>
          </a:p>
        </p:txBody>
      </p:sp>
      <p:sp>
        <p:nvSpPr>
          <p:cNvPr id="19"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sp>
        <p:nvSpPr>
          <p:cNvPr id="20" name="矩形 19"/>
          <p:cNvSpPr/>
          <p:nvPr/>
        </p:nvSpPr>
        <p:spPr>
          <a:xfrm>
            <a:off x="171446" y="2657475"/>
            <a:ext cx="3228977" cy="369332"/>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Steam and power supply</a:t>
            </a:r>
            <a:endParaRPr lang="zh-CN" altLang="en-US" b="1" u="none" dirty="0">
              <a:solidFill>
                <a:schemeClr val="bg1"/>
              </a:solidFill>
              <a:latin typeface="微软雅黑" pitchFamily="34" charset="-122"/>
              <a:ea typeface="微软雅黑" pitchFamily="34" charset="-122"/>
            </a:endParaRPr>
          </a:p>
        </p:txBody>
      </p:sp>
      <p:sp>
        <p:nvSpPr>
          <p:cNvPr id="21" name="矩形 20"/>
          <p:cNvSpPr/>
          <p:nvPr/>
        </p:nvSpPr>
        <p:spPr>
          <a:xfrm>
            <a:off x="171447" y="10572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Heating/Cooling Supply Facility</a:t>
            </a:r>
            <a:endParaRPr lang="zh-CN" altLang="en-US" b="1" dirty="0">
              <a:solidFill>
                <a:schemeClr val="bg1"/>
              </a:solidFill>
              <a:latin typeface="微软雅黑" pitchFamily="34" charset="-122"/>
              <a:ea typeface="微软雅黑" pitchFamily="34" charset="-122"/>
            </a:endParaRPr>
          </a:p>
        </p:txBody>
      </p:sp>
      <p:sp>
        <p:nvSpPr>
          <p:cNvPr id="22" name="矩形 21"/>
          <p:cNvSpPr/>
          <p:nvPr/>
        </p:nvSpPr>
        <p:spPr>
          <a:xfrm>
            <a:off x="171447" y="1857375"/>
            <a:ext cx="3228977" cy="646331"/>
          </a:xfrm>
          <a:prstGeom prst="rect">
            <a:avLst/>
          </a:prstGeom>
          <a:solidFill>
            <a:schemeClr val="tx2"/>
          </a:solidFill>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en-US" altLang="zh-CN" b="1" dirty="0" smtClean="0">
                <a:solidFill>
                  <a:schemeClr val="bg1"/>
                </a:solidFill>
                <a:latin typeface="微软雅黑" pitchFamily="34" charset="-122"/>
                <a:ea typeface="微软雅黑" pitchFamily="34" charset="-122"/>
              </a:rPr>
              <a:t>Water supply/drainage facilities</a:t>
            </a:r>
            <a:endParaRPr lang="zh-CN" altLang="en-US" b="1" u="none"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CEA1989-1436-4DBD-B8F4-EA3D0DB5F7FB}" type="slidenum">
              <a:rPr lang="en-GB" smtClean="0"/>
              <a:pPr/>
              <a:t>29</a:t>
            </a:fld>
            <a:endParaRPr lang="en-GB"/>
          </a:p>
        </p:txBody>
      </p:sp>
      <p:pic>
        <p:nvPicPr>
          <p:cNvPr id="4098" name="Picture 2"/>
          <p:cNvPicPr>
            <a:picLocks noChangeAspect="1" noChangeArrowheads="1"/>
          </p:cNvPicPr>
          <p:nvPr/>
        </p:nvPicPr>
        <p:blipFill>
          <a:blip r:embed="rId3"/>
          <a:srcRect/>
          <a:stretch>
            <a:fillRect/>
          </a:stretch>
        </p:blipFill>
        <p:spPr bwMode="auto">
          <a:xfrm>
            <a:off x="857224" y="914400"/>
            <a:ext cx="7275513" cy="3952875"/>
          </a:xfrm>
          <a:prstGeom prst="rect">
            <a:avLst/>
          </a:prstGeom>
          <a:noFill/>
          <a:ln w="9525">
            <a:noFill/>
            <a:miter lim="800000"/>
            <a:headEnd/>
            <a:tailEnd/>
          </a:ln>
          <a:effectLst/>
        </p:spPr>
      </p:pic>
      <p:sp>
        <p:nvSpPr>
          <p:cNvPr id="8"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sp>
        <p:nvSpPr>
          <p:cNvPr id="9" name="矩形 8"/>
          <p:cNvSpPr/>
          <p:nvPr/>
        </p:nvSpPr>
        <p:spPr>
          <a:xfrm>
            <a:off x="914400" y="9906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CHP</a:t>
            </a:r>
            <a:r>
              <a:rPr lang="en-US" altLang="zh-CN" dirty="0" smtClean="0"/>
              <a:t> </a:t>
            </a:r>
            <a:endParaRPr lang="zh-CN" altLang="en-US" dirty="0"/>
          </a:p>
        </p:txBody>
      </p:sp>
      <p:sp>
        <p:nvSpPr>
          <p:cNvPr id="11" name="矩形 10"/>
          <p:cNvSpPr/>
          <p:nvPr/>
        </p:nvSpPr>
        <p:spPr>
          <a:xfrm>
            <a:off x="2362200" y="9906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400" dirty="0" smtClean="0">
                <a:solidFill>
                  <a:schemeClr val="tx1"/>
                </a:solidFill>
              </a:rPr>
              <a:t>Control Center</a:t>
            </a:r>
            <a:r>
              <a:rPr lang="en-US" altLang="zh-CN" sz="1400" dirty="0" smtClean="0"/>
              <a:t> </a:t>
            </a:r>
            <a:endParaRPr lang="zh-CN" altLang="en-US" sz="1400" dirty="0"/>
          </a:p>
        </p:txBody>
      </p:sp>
      <p:sp>
        <p:nvSpPr>
          <p:cNvPr id="12" name="矩形 11"/>
          <p:cNvSpPr/>
          <p:nvPr/>
        </p:nvSpPr>
        <p:spPr>
          <a:xfrm>
            <a:off x="3810000" y="9906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600" dirty="0" smtClean="0">
                <a:solidFill>
                  <a:schemeClr val="tx1"/>
                </a:solidFill>
              </a:rPr>
              <a:t>Residential Area</a:t>
            </a:r>
            <a:endParaRPr lang="zh-CN" altLang="en-US" sz="1600" dirty="0"/>
          </a:p>
        </p:txBody>
      </p:sp>
      <p:sp>
        <p:nvSpPr>
          <p:cNvPr id="13" name="矩形 12"/>
          <p:cNvSpPr/>
          <p:nvPr/>
        </p:nvSpPr>
        <p:spPr>
          <a:xfrm>
            <a:off x="5257800" y="9906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600" dirty="0" smtClean="0">
                <a:solidFill>
                  <a:schemeClr val="tx1"/>
                </a:solidFill>
              </a:rPr>
              <a:t>Artificial Lake</a:t>
            </a:r>
            <a:endParaRPr lang="zh-CN" altLang="en-US" sz="1600" dirty="0"/>
          </a:p>
        </p:txBody>
      </p:sp>
      <p:sp>
        <p:nvSpPr>
          <p:cNvPr id="14" name="矩形 13"/>
          <p:cNvSpPr/>
          <p:nvPr/>
        </p:nvSpPr>
        <p:spPr>
          <a:xfrm>
            <a:off x="6629400" y="9906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400" dirty="0" smtClean="0">
                <a:solidFill>
                  <a:schemeClr val="tx1"/>
                </a:solidFill>
              </a:rPr>
              <a:t>Solid Waste Treatment Plant</a:t>
            </a:r>
            <a:endParaRPr lang="zh-CN" altLang="en-US" sz="1400" dirty="0"/>
          </a:p>
        </p:txBody>
      </p:sp>
      <p:sp>
        <p:nvSpPr>
          <p:cNvPr id="15" name="矩形 14"/>
          <p:cNvSpPr/>
          <p:nvPr/>
        </p:nvSpPr>
        <p:spPr>
          <a:xfrm>
            <a:off x="6629400" y="38100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dirty="0" smtClean="0">
                <a:solidFill>
                  <a:schemeClr val="tx1"/>
                </a:solidFill>
              </a:rPr>
              <a:t>EV</a:t>
            </a:r>
            <a:endParaRPr lang="zh-CN" altLang="en-US" dirty="0"/>
          </a:p>
        </p:txBody>
      </p:sp>
      <p:sp>
        <p:nvSpPr>
          <p:cNvPr id="16" name="矩形 15"/>
          <p:cNvSpPr/>
          <p:nvPr/>
        </p:nvSpPr>
        <p:spPr>
          <a:xfrm>
            <a:off x="5181600" y="38100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600" dirty="0" smtClean="0">
                <a:solidFill>
                  <a:schemeClr val="tx1"/>
                </a:solidFill>
              </a:rPr>
              <a:t>Industrial Area</a:t>
            </a:r>
            <a:endParaRPr lang="zh-CN" altLang="en-US" sz="1600" dirty="0">
              <a:solidFill>
                <a:schemeClr val="tx1"/>
              </a:solidFill>
            </a:endParaRPr>
          </a:p>
        </p:txBody>
      </p:sp>
      <p:sp>
        <p:nvSpPr>
          <p:cNvPr id="17" name="矩形 16"/>
          <p:cNvSpPr/>
          <p:nvPr/>
        </p:nvSpPr>
        <p:spPr>
          <a:xfrm>
            <a:off x="3810000" y="38100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600" dirty="0" smtClean="0">
                <a:solidFill>
                  <a:schemeClr val="tx1"/>
                </a:solidFill>
              </a:rPr>
              <a:t>Solar PV/Thermal</a:t>
            </a:r>
            <a:endParaRPr lang="zh-CN" altLang="en-US" sz="1600" dirty="0">
              <a:solidFill>
                <a:schemeClr val="tx1"/>
              </a:solidFill>
            </a:endParaRPr>
          </a:p>
        </p:txBody>
      </p:sp>
      <p:sp>
        <p:nvSpPr>
          <p:cNvPr id="19" name="矩形 18"/>
          <p:cNvSpPr/>
          <p:nvPr/>
        </p:nvSpPr>
        <p:spPr>
          <a:xfrm>
            <a:off x="2362200" y="38100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600" dirty="0" smtClean="0">
                <a:solidFill>
                  <a:schemeClr val="tx1"/>
                </a:solidFill>
              </a:rPr>
              <a:t>Heating/water Pipelines </a:t>
            </a:r>
            <a:endParaRPr lang="zh-CN" altLang="en-US" sz="1600" dirty="0">
              <a:solidFill>
                <a:schemeClr val="tx1"/>
              </a:solidFill>
            </a:endParaRPr>
          </a:p>
        </p:txBody>
      </p:sp>
      <p:sp>
        <p:nvSpPr>
          <p:cNvPr id="20" name="矩形 19"/>
          <p:cNvSpPr/>
          <p:nvPr/>
        </p:nvSpPr>
        <p:spPr>
          <a:xfrm>
            <a:off x="914400" y="3810000"/>
            <a:ext cx="1447800" cy="468000"/>
          </a:xfrm>
          <a:prstGeom prst="rect">
            <a:avLst/>
          </a:prstGeom>
          <a:solidFill>
            <a:srgbClr val="DDED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en-US" altLang="zh-CN" sz="1400" dirty="0" smtClean="0">
                <a:solidFill>
                  <a:schemeClr val="tx1"/>
                </a:solidFill>
              </a:rPr>
              <a:t>Sewage Treatment Plant</a:t>
            </a:r>
            <a:endParaRPr lang="zh-CN" altLang="en-US" sz="1400" dirty="0">
              <a:solidFill>
                <a:schemeClr val="tx1"/>
              </a:solidFill>
            </a:endParaRPr>
          </a:p>
        </p:txBody>
      </p:sp>
      <p:sp>
        <p:nvSpPr>
          <p:cNvPr id="21" name="矩形 20"/>
          <p:cNvSpPr/>
          <p:nvPr/>
        </p:nvSpPr>
        <p:spPr>
          <a:xfrm>
            <a:off x="685800" y="4343400"/>
            <a:ext cx="7696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5"/>
          <p:cNvSpPr txBox="1">
            <a:spLocks/>
          </p:cNvSpPr>
          <p:nvPr/>
        </p:nvSpPr>
        <p:spPr>
          <a:xfrm>
            <a:off x="533400" y="4572000"/>
            <a:ext cx="8077200" cy="1676400"/>
          </a:xfrm>
          <a:prstGeom prst="rect">
            <a:avLst/>
          </a:prstGeom>
          <a:noFill/>
        </p:spPr>
        <p:txBody>
          <a:bodyPr/>
          <a:lstStyle/>
          <a:p>
            <a:pPr marL="342900" indent="-342900" algn="just">
              <a:spcBef>
                <a:spcPct val="20000"/>
              </a:spcBef>
              <a:buClr>
                <a:srgbClr val="FF0000"/>
              </a:buClr>
              <a:buFont typeface="Wingdings" pitchFamily="2" charset="2"/>
              <a:buChar char="n"/>
              <a:defRPr/>
            </a:pPr>
            <a:r>
              <a:rPr lang="en-US" altLang="zh-CN" sz="2000" dirty="0" smtClean="0">
                <a:solidFill>
                  <a:srgbClr val="1F497D"/>
                </a:solidFill>
                <a:latin typeface="Georgia" pitchFamily="18" charset="0"/>
              </a:rPr>
              <a:t>Integrating the sewage treatment, water recycling, solid waste utilization, and heat/steam/industrial gas providing systems to form a unified energy-saving platform, improving the urban park's overall energy efficiency with the combination of solar, biomass and other sustainable technologies.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1534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tx2"/>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Smart </a:t>
            </a:r>
            <a:r>
              <a:rPr lang="en-US" altLang="zh-CN" sz="2400" b="1" dirty="0" smtClean="0">
                <a:solidFill>
                  <a:schemeClr val="bg1">
                    <a:lumMod val="85000"/>
                  </a:schemeClr>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Conclusions</a:t>
            </a:r>
            <a:endParaRPr lang="zh-CN" altLang="zh-CN" sz="2400" b="1" dirty="0" smtClean="0">
              <a:solidFill>
                <a:schemeClr val="bg1">
                  <a:lumMod val="85000"/>
                </a:schemeClr>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4" name="Rectangle 237"/>
          <p:cNvSpPr>
            <a:spLocks noChangeArrowheads="1"/>
          </p:cNvSpPr>
          <p:nvPr/>
        </p:nvSpPr>
        <p:spPr bwMode="auto">
          <a:xfrm>
            <a:off x="0" y="10669588"/>
            <a:ext cx="9144000" cy="0"/>
          </a:xfrm>
          <a:prstGeom prst="rect">
            <a:avLst/>
          </a:prstGeom>
          <a:noFill/>
          <a:ln w="9525">
            <a:noFill/>
            <a:miter lim="800000"/>
            <a:headEnd/>
            <a:tailEnd/>
          </a:ln>
        </p:spPr>
        <p:txBody>
          <a:bodyPr wrap="none" anchor="ctr">
            <a:spAutoFit/>
          </a:bodyPr>
          <a:lstStyle/>
          <a:p>
            <a:pPr eaLnBrk="0" hangingPunct="0"/>
            <a:endParaRPr lang="zh-CN" altLang="en-US" u="none"/>
          </a:p>
        </p:txBody>
      </p:sp>
      <p:sp>
        <p:nvSpPr>
          <p:cNvPr id="118" name="TextBox 27"/>
          <p:cNvSpPr txBox="1">
            <a:spLocks noChangeArrowheads="1"/>
          </p:cNvSpPr>
          <p:nvPr/>
        </p:nvSpPr>
        <p:spPr bwMode="auto">
          <a:xfrm>
            <a:off x="6629400" y="1672824"/>
            <a:ext cx="2362199" cy="2400657"/>
          </a:xfrm>
          <a:prstGeom prst="rect">
            <a:avLst/>
          </a:prstGeom>
          <a:noFill/>
          <a:ln w="9525">
            <a:noFill/>
            <a:miter lim="800000"/>
            <a:headEnd/>
            <a:tailEnd/>
          </a:ln>
        </p:spPr>
        <p:txBody>
          <a:bodyPr wrap="square" lIns="0" tIns="0" rIns="0" bIns="0">
            <a:spAutoFit/>
          </a:bodyPr>
          <a:lstStyle/>
          <a:p>
            <a:pPr algn="l"/>
            <a:r>
              <a:rPr lang="en-US" altLang="zh-CN" sz="1200" b="1" u="none" dirty="0" smtClean="0">
                <a:latin typeface="微软雅黑" pitchFamily="34" charset="-122"/>
                <a:ea typeface="微软雅黑" pitchFamily="34" charset="-122"/>
              </a:rPr>
              <a:t>1</a:t>
            </a:r>
            <a:r>
              <a:rPr lang="zh-CN" altLang="en-US" sz="1200" b="1" u="none"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 Sewage treatment</a:t>
            </a:r>
            <a:endParaRPr lang="en-US" altLang="zh-CN" sz="1200" b="1" u="none" dirty="0" smtClean="0">
              <a:latin typeface="微软雅黑" pitchFamily="34" charset="-122"/>
              <a:ea typeface="微软雅黑" pitchFamily="34" charset="-122"/>
            </a:endParaRPr>
          </a:p>
          <a:p>
            <a:pPr algn="l"/>
            <a:endParaRPr lang="en-US" altLang="zh-CN" sz="1200" b="1" u="none" dirty="0" smtClean="0">
              <a:latin typeface="微软雅黑" pitchFamily="34" charset="-122"/>
              <a:ea typeface="微软雅黑" pitchFamily="34" charset="-122"/>
            </a:endParaRPr>
          </a:p>
          <a:p>
            <a:pPr algn="l"/>
            <a:r>
              <a:rPr lang="en-US" altLang="zh-CN" sz="1200" b="1" dirty="0" smtClean="0">
                <a:solidFill>
                  <a:srgbClr val="00B050"/>
                </a:solidFill>
                <a:latin typeface="微软雅黑" pitchFamily="34" charset="-122"/>
                <a:ea typeface="微软雅黑" pitchFamily="34" charset="-122"/>
              </a:rPr>
              <a:t>2</a:t>
            </a:r>
            <a:r>
              <a:rPr lang="zh-CN" altLang="en-US" sz="1200" b="1" dirty="0" smtClean="0">
                <a:solidFill>
                  <a:srgbClr val="00B050"/>
                </a:solidFill>
                <a:latin typeface="微软雅黑" pitchFamily="34" charset="-122"/>
                <a:ea typeface="微软雅黑" pitchFamily="34" charset="-122"/>
              </a:rPr>
              <a:t>、</a:t>
            </a:r>
            <a:r>
              <a:rPr lang="en-US" altLang="zh-CN" sz="1200" b="1" dirty="0" smtClean="0">
                <a:solidFill>
                  <a:srgbClr val="00B050"/>
                </a:solidFill>
                <a:latin typeface="微软雅黑" pitchFamily="34" charset="-122"/>
                <a:ea typeface="微软雅黑" pitchFamily="34" charset="-122"/>
              </a:rPr>
              <a:t> Water reuse</a:t>
            </a:r>
          </a:p>
          <a:p>
            <a:pPr algn="l"/>
            <a:endParaRPr lang="en-US" altLang="zh-CN" sz="1200" b="1" dirty="0" smtClean="0">
              <a:solidFill>
                <a:srgbClr val="00B050"/>
              </a:solidFill>
              <a:latin typeface="微软雅黑" pitchFamily="34" charset="-122"/>
              <a:ea typeface="微软雅黑" pitchFamily="34" charset="-122"/>
            </a:endParaRPr>
          </a:p>
          <a:p>
            <a:pPr algn="l"/>
            <a:r>
              <a:rPr lang="en-US" altLang="zh-CN" sz="1200" b="1" dirty="0" smtClean="0">
                <a:solidFill>
                  <a:schemeClr val="bg1">
                    <a:lumMod val="50000"/>
                  </a:schemeClr>
                </a:solidFill>
                <a:latin typeface="微软雅黑" pitchFamily="34" charset="-122"/>
                <a:ea typeface="微软雅黑" pitchFamily="34" charset="-122"/>
              </a:rPr>
              <a:t>3</a:t>
            </a:r>
            <a:r>
              <a:rPr lang="zh-CN" altLang="en-US" sz="1200" b="1" dirty="0" smtClean="0">
                <a:solidFill>
                  <a:schemeClr val="bg1">
                    <a:lumMod val="50000"/>
                  </a:schemeClr>
                </a:solidFill>
                <a:latin typeface="微软雅黑" pitchFamily="34" charset="-122"/>
                <a:ea typeface="微软雅黑" pitchFamily="34" charset="-122"/>
              </a:rPr>
              <a:t>、</a:t>
            </a:r>
            <a:r>
              <a:rPr lang="en-US" altLang="zh-CN" sz="1200" b="1" dirty="0" smtClean="0">
                <a:solidFill>
                  <a:schemeClr val="bg1">
                    <a:lumMod val="50000"/>
                  </a:schemeClr>
                </a:solidFill>
                <a:latin typeface="微软雅黑" pitchFamily="34" charset="-122"/>
                <a:ea typeface="微软雅黑" pitchFamily="34" charset="-122"/>
              </a:rPr>
              <a:t> Solid waste treatment</a:t>
            </a:r>
          </a:p>
          <a:p>
            <a:pPr algn="l"/>
            <a:endParaRPr lang="en-US" altLang="zh-CN" sz="1200" b="1" dirty="0" smtClean="0">
              <a:solidFill>
                <a:schemeClr val="bg1">
                  <a:lumMod val="50000"/>
                </a:schemeClr>
              </a:solidFill>
              <a:latin typeface="微软雅黑" pitchFamily="34" charset="-122"/>
              <a:ea typeface="微软雅黑" pitchFamily="34" charset="-122"/>
            </a:endParaRPr>
          </a:p>
          <a:p>
            <a:pPr algn="l"/>
            <a:r>
              <a:rPr lang="en-US" altLang="zh-CN" sz="1200" b="1" dirty="0" smtClean="0">
                <a:solidFill>
                  <a:schemeClr val="accent2">
                    <a:lumMod val="75000"/>
                  </a:schemeClr>
                </a:solidFill>
                <a:latin typeface="微软雅黑" pitchFamily="34" charset="-122"/>
                <a:ea typeface="微软雅黑" pitchFamily="34" charset="-122"/>
                <a:cs typeface="Times New Roman" pitchFamily="18" charset="0"/>
              </a:rPr>
              <a:t>4</a:t>
            </a:r>
            <a:r>
              <a:rPr lang="zh-CN" altLang="en-US" sz="1200" b="1" dirty="0" smtClean="0">
                <a:solidFill>
                  <a:schemeClr val="accent2">
                    <a:lumMod val="75000"/>
                  </a:schemeClr>
                </a:solidFill>
                <a:latin typeface="微软雅黑" pitchFamily="34" charset="-122"/>
                <a:ea typeface="微软雅黑" pitchFamily="34" charset="-122"/>
                <a:cs typeface="Times New Roman" pitchFamily="18" charset="0"/>
              </a:rPr>
              <a:t>、</a:t>
            </a:r>
            <a:r>
              <a:rPr lang="en-US" altLang="zh-CN" sz="1200" b="1" dirty="0" smtClean="0">
                <a:solidFill>
                  <a:schemeClr val="accent2">
                    <a:lumMod val="75000"/>
                  </a:schemeClr>
                </a:solidFill>
                <a:latin typeface="微软雅黑" pitchFamily="34" charset="-122"/>
                <a:ea typeface="微软雅黑" pitchFamily="34" charset="-122"/>
                <a:cs typeface="Times New Roman" pitchFamily="18" charset="0"/>
              </a:rPr>
              <a:t> NG cooling/heating/steam</a:t>
            </a:r>
          </a:p>
          <a:p>
            <a:pPr algn="l"/>
            <a:endParaRPr lang="en-US" altLang="zh-CN" sz="1200" b="1" dirty="0" smtClean="0">
              <a:solidFill>
                <a:schemeClr val="accent2">
                  <a:lumMod val="75000"/>
                </a:schemeClr>
              </a:solidFill>
              <a:latin typeface="微软雅黑" pitchFamily="34" charset="-122"/>
              <a:ea typeface="微软雅黑" pitchFamily="34" charset="-122"/>
              <a:cs typeface="Times New Roman" pitchFamily="18" charset="0"/>
            </a:endParaRPr>
          </a:p>
          <a:p>
            <a:pPr algn="l"/>
            <a:r>
              <a:rPr lang="en-US" altLang="zh-CN" sz="1200" b="1" dirty="0" smtClean="0">
                <a:solidFill>
                  <a:srgbClr val="FFC000"/>
                </a:solidFill>
                <a:latin typeface="微软雅黑" pitchFamily="34" charset="-122"/>
                <a:ea typeface="微软雅黑" pitchFamily="34" charset="-122"/>
              </a:rPr>
              <a:t>5</a:t>
            </a:r>
            <a:r>
              <a:rPr lang="zh-CN" altLang="en-US" sz="1200" b="1" dirty="0" smtClean="0">
                <a:solidFill>
                  <a:srgbClr val="FFC000"/>
                </a:solidFill>
                <a:latin typeface="微软雅黑" pitchFamily="34" charset="-122"/>
                <a:ea typeface="微软雅黑" pitchFamily="34" charset="-122"/>
              </a:rPr>
              <a:t>、</a:t>
            </a:r>
            <a:r>
              <a:rPr lang="en-US" altLang="zh-CN" sz="1200" b="1" dirty="0" smtClean="0">
                <a:solidFill>
                  <a:srgbClr val="FFC000"/>
                </a:solidFill>
                <a:latin typeface="微软雅黑" pitchFamily="34" charset="-122"/>
                <a:ea typeface="微软雅黑" pitchFamily="34" charset="-122"/>
              </a:rPr>
              <a:t>Solar PV</a:t>
            </a:r>
            <a:endParaRPr lang="zh-CN" altLang="en-US" sz="1200" b="1" dirty="0" smtClean="0">
              <a:solidFill>
                <a:srgbClr val="FFC000"/>
              </a:solidFill>
              <a:latin typeface="微软雅黑" pitchFamily="34" charset="-122"/>
              <a:ea typeface="微软雅黑" pitchFamily="34" charset="-122"/>
            </a:endParaRPr>
          </a:p>
          <a:p>
            <a:endParaRPr lang="zh-CN" altLang="en-US" sz="1200" dirty="0" smtClean="0">
              <a:solidFill>
                <a:schemeClr val="accent2">
                  <a:lumMod val="75000"/>
                </a:schemeClr>
              </a:solidFill>
              <a:latin typeface="微软雅黑" pitchFamily="34" charset="-122"/>
              <a:ea typeface="微软雅黑" pitchFamily="34" charset="-122"/>
              <a:cs typeface="Times New Roman" pitchFamily="18" charset="0"/>
            </a:endParaRPr>
          </a:p>
          <a:p>
            <a:endParaRPr lang="zh-CN" altLang="en-US" sz="1200" dirty="0" smtClean="0">
              <a:solidFill>
                <a:schemeClr val="bg1">
                  <a:lumMod val="50000"/>
                </a:schemeClr>
              </a:solidFill>
              <a:latin typeface="微软雅黑" pitchFamily="34" charset="-122"/>
              <a:ea typeface="微软雅黑" pitchFamily="34" charset="-122"/>
            </a:endParaRPr>
          </a:p>
          <a:p>
            <a:endParaRPr lang="zh-CN" altLang="en-US" sz="1200" dirty="0" smtClean="0">
              <a:solidFill>
                <a:srgbClr val="00B050"/>
              </a:solidFill>
              <a:latin typeface="微软雅黑" pitchFamily="34" charset="-122"/>
              <a:ea typeface="微软雅黑" pitchFamily="34" charset="-122"/>
            </a:endParaRPr>
          </a:p>
          <a:p>
            <a:endParaRPr lang="zh-CN" altLang="en-US" sz="1200" u="none" dirty="0">
              <a:latin typeface="微软雅黑" pitchFamily="34" charset="-122"/>
              <a:ea typeface="微软雅黑" pitchFamily="34" charset="-122"/>
            </a:endParaRPr>
          </a:p>
        </p:txBody>
      </p:sp>
      <p:grpSp>
        <p:nvGrpSpPr>
          <p:cNvPr id="105" name="组合 104"/>
          <p:cNvGrpSpPr/>
          <p:nvPr/>
        </p:nvGrpSpPr>
        <p:grpSpPr>
          <a:xfrm>
            <a:off x="381000" y="914400"/>
            <a:ext cx="6051549" cy="3745389"/>
            <a:chOff x="1130301" y="1019179"/>
            <a:chExt cx="6051549" cy="3745389"/>
          </a:xfrm>
        </p:grpSpPr>
        <p:cxnSp>
          <p:nvCxnSpPr>
            <p:cNvPr id="103" name="直接箭头连接符 102"/>
            <p:cNvCxnSpPr/>
            <p:nvPr/>
          </p:nvCxnSpPr>
          <p:spPr bwMode="auto">
            <a:xfrm rot="10800000">
              <a:off x="5785930" y="2770031"/>
              <a:ext cx="257596" cy="48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圆角矩形 84"/>
            <p:cNvSpPr/>
            <p:nvPr/>
          </p:nvSpPr>
          <p:spPr bwMode="auto">
            <a:xfrm>
              <a:off x="1975410" y="3208469"/>
              <a:ext cx="5028640" cy="330204"/>
            </a:xfrm>
            <a:prstGeom prst="roundRect">
              <a:avLst>
                <a:gd name="adj" fmla="val 2728"/>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cxnSp>
          <p:nvCxnSpPr>
            <p:cNvPr id="86" name="肘形连接符 58"/>
            <p:cNvCxnSpPr>
              <a:cxnSpLocks noChangeShapeType="1"/>
              <a:endCxn id="138" idx="1"/>
            </p:cNvCxnSpPr>
            <p:nvPr/>
          </p:nvCxnSpPr>
          <p:spPr bwMode="auto">
            <a:xfrm rot="16200000" flipH="1">
              <a:off x="1933748" y="2134866"/>
              <a:ext cx="1401487" cy="1082115"/>
            </a:xfrm>
            <a:prstGeom prst="bentConnector2">
              <a:avLst/>
            </a:prstGeom>
            <a:noFill/>
            <a:ln w="28575" algn="ctr">
              <a:solidFill>
                <a:schemeClr val="bg1">
                  <a:lumMod val="50000"/>
                </a:schemeClr>
              </a:solidFill>
              <a:miter lim="800000"/>
              <a:headEnd/>
              <a:tailEnd type="arrow" w="med" len="med"/>
            </a:ln>
          </p:spPr>
        </p:cxnSp>
        <p:sp>
          <p:nvSpPr>
            <p:cNvPr id="88" name="矩形 87"/>
            <p:cNvSpPr/>
            <p:nvPr/>
          </p:nvSpPr>
          <p:spPr bwMode="auto">
            <a:xfrm>
              <a:off x="1303601" y="1589552"/>
              <a:ext cx="1109963" cy="58143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u="none" dirty="0" smtClean="0">
                  <a:solidFill>
                    <a:schemeClr val="tx1"/>
                  </a:solidFill>
                  <a:latin typeface="微软雅黑" pitchFamily="34" charset="-122"/>
                  <a:ea typeface="微软雅黑" pitchFamily="34" charset="-122"/>
                </a:rPr>
                <a:t>Sewage Treatment</a:t>
              </a:r>
              <a:endParaRPr lang="zh-CN" altLang="en-US" sz="1400" u="none" dirty="0">
                <a:solidFill>
                  <a:schemeClr val="tx1"/>
                </a:solidFill>
                <a:latin typeface="微软雅黑" pitchFamily="34" charset="-122"/>
                <a:ea typeface="微软雅黑" pitchFamily="34" charset="-122"/>
              </a:endParaRPr>
            </a:p>
          </p:txBody>
        </p:sp>
        <p:grpSp>
          <p:nvGrpSpPr>
            <p:cNvPr id="4" name="组合 31"/>
            <p:cNvGrpSpPr>
              <a:grpSpLocks/>
            </p:cNvGrpSpPr>
            <p:nvPr/>
          </p:nvGrpSpPr>
          <p:grpSpPr bwMode="auto">
            <a:xfrm>
              <a:off x="6585707" y="1539873"/>
              <a:ext cx="338161" cy="342139"/>
              <a:chOff x="6868610" y="1954754"/>
              <a:chExt cx="558607" cy="540182"/>
            </a:xfrm>
          </p:grpSpPr>
          <p:sp>
            <p:nvSpPr>
              <p:cNvPr id="160" name="椭圆 159"/>
              <p:cNvSpPr/>
              <p:nvPr/>
            </p:nvSpPr>
            <p:spPr>
              <a:xfrm>
                <a:off x="6868610" y="1954754"/>
                <a:ext cx="538891" cy="5401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sp>
            <p:nvSpPr>
              <p:cNvPr id="161" name="任意多边形 160"/>
              <p:cNvSpPr/>
              <p:nvPr/>
            </p:nvSpPr>
            <p:spPr>
              <a:xfrm>
                <a:off x="6888326" y="2151564"/>
                <a:ext cx="538891" cy="169591"/>
              </a:xfrm>
              <a:custGeom>
                <a:avLst/>
                <a:gdLst>
                  <a:gd name="connsiteX0" fmla="*/ 0 w 552856"/>
                  <a:gd name="connsiteY0" fmla="*/ 115110 h 168613"/>
                  <a:gd name="connsiteX1" fmla="*/ 116732 w 552856"/>
                  <a:gd name="connsiteY1" fmla="*/ 8106 h 168613"/>
                  <a:gd name="connsiteX2" fmla="*/ 301557 w 552856"/>
                  <a:gd name="connsiteY2" fmla="*/ 163749 h 168613"/>
                  <a:gd name="connsiteX3" fmla="*/ 515566 w 552856"/>
                  <a:gd name="connsiteY3" fmla="*/ 37289 h 168613"/>
                  <a:gd name="connsiteX4" fmla="*/ 525294 w 552856"/>
                  <a:gd name="connsiteY4" fmla="*/ 37289 h 168613"/>
                  <a:gd name="connsiteX5" fmla="*/ 525294 w 552856"/>
                  <a:gd name="connsiteY5" fmla="*/ 37289 h 16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856" h="168613">
                    <a:moveTo>
                      <a:pt x="0" y="115110"/>
                    </a:moveTo>
                    <a:cubicBezTo>
                      <a:pt x="33236" y="57555"/>
                      <a:pt x="66473" y="0"/>
                      <a:pt x="116732" y="8106"/>
                    </a:cubicBezTo>
                    <a:cubicBezTo>
                      <a:pt x="166992" y="16213"/>
                      <a:pt x="235085" y="158885"/>
                      <a:pt x="301557" y="163749"/>
                    </a:cubicBezTo>
                    <a:cubicBezTo>
                      <a:pt x="368029" y="168613"/>
                      <a:pt x="478277" y="58366"/>
                      <a:pt x="515566" y="37289"/>
                    </a:cubicBezTo>
                    <a:cubicBezTo>
                      <a:pt x="552856" y="16212"/>
                      <a:pt x="525294" y="37289"/>
                      <a:pt x="525294" y="37289"/>
                    </a:cubicBezTo>
                    <a:lnTo>
                      <a:pt x="525294" y="37289"/>
                    </a:lnTo>
                  </a:path>
                </a:pathLst>
              </a:cu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400" u="none" dirty="0">
                  <a:latin typeface="微软雅黑" pitchFamily="34" charset="-122"/>
                  <a:ea typeface="微软雅黑" pitchFamily="34" charset="-122"/>
                </a:endParaRPr>
              </a:p>
            </p:txBody>
          </p:sp>
        </p:grpSp>
        <p:cxnSp>
          <p:nvCxnSpPr>
            <p:cNvPr id="90" name="直接箭头连接符 89"/>
            <p:cNvCxnSpPr>
              <a:stCxn id="88" idx="3"/>
              <a:endCxn id="134" idx="1"/>
            </p:cNvCxnSpPr>
            <p:nvPr/>
          </p:nvCxnSpPr>
          <p:spPr bwMode="auto">
            <a:xfrm>
              <a:off x="2413564" y="1880270"/>
              <a:ext cx="1309672" cy="8709"/>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160" idx="2"/>
            </p:cNvCxnSpPr>
            <p:nvPr/>
          </p:nvCxnSpPr>
          <p:spPr bwMode="auto">
            <a:xfrm rot="10800000" flipV="1">
              <a:off x="4914901" y="1710942"/>
              <a:ext cx="1670807" cy="11177"/>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bwMode="auto">
            <a:xfrm rot="5400000">
              <a:off x="4086540" y="2341186"/>
              <a:ext cx="429663" cy="265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3" name="TextBox 27"/>
            <p:cNvSpPr txBox="1">
              <a:spLocks noChangeArrowheads="1"/>
            </p:cNvSpPr>
            <p:nvPr/>
          </p:nvSpPr>
          <p:spPr bwMode="auto">
            <a:xfrm>
              <a:off x="3808108" y="2675380"/>
              <a:ext cx="1068692" cy="307777"/>
            </a:xfrm>
            <a:prstGeom prst="rect">
              <a:avLst/>
            </a:prstGeom>
            <a:noFill/>
            <a:ln w="9525">
              <a:noFill/>
              <a:miter lim="800000"/>
              <a:headEnd/>
              <a:tailEnd/>
            </a:ln>
          </p:spPr>
          <p:txBody>
            <a:bodyPr wrap="square" lIns="0" tIns="0" rIns="0" bIns="0">
              <a:spAutoFit/>
            </a:bodyPr>
            <a:lstStyle/>
            <a:p>
              <a:pPr algn="ctr"/>
              <a:r>
                <a:rPr lang="en-US" altLang="zh-CN" sz="1000" u="none" dirty="0" smtClean="0">
                  <a:latin typeface="微软雅黑" pitchFamily="34" charset="-122"/>
                  <a:ea typeface="微软雅黑" pitchFamily="34" charset="-122"/>
                </a:rPr>
                <a:t>Heating/Cooling</a:t>
              </a:r>
            </a:p>
            <a:p>
              <a:pPr algn="ctr"/>
              <a:r>
                <a:rPr lang="en-US" altLang="zh-CN" sz="1000" dirty="0" smtClean="0">
                  <a:latin typeface="微软雅黑" pitchFamily="34" charset="-122"/>
                  <a:ea typeface="微软雅黑" pitchFamily="34" charset="-122"/>
                </a:rPr>
                <a:t>Supply</a:t>
              </a:r>
              <a:endParaRPr lang="zh-CN" altLang="en-US" sz="1000" u="none" dirty="0">
                <a:latin typeface="微软雅黑" pitchFamily="34" charset="-122"/>
                <a:ea typeface="微软雅黑" pitchFamily="34" charset="-122"/>
              </a:endParaRPr>
            </a:p>
          </p:txBody>
        </p:sp>
        <p:cxnSp>
          <p:nvCxnSpPr>
            <p:cNvPr id="97" name="直接箭头连接符 96"/>
            <p:cNvCxnSpPr/>
            <p:nvPr/>
          </p:nvCxnSpPr>
          <p:spPr bwMode="auto">
            <a:xfrm flipV="1">
              <a:off x="1451593" y="2159587"/>
              <a:ext cx="9599" cy="1469263"/>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5" name="组合 54"/>
            <p:cNvGrpSpPr>
              <a:grpSpLocks/>
            </p:cNvGrpSpPr>
            <p:nvPr/>
          </p:nvGrpSpPr>
          <p:grpSpPr bwMode="auto">
            <a:xfrm>
              <a:off x="1289808" y="3634152"/>
              <a:ext cx="331530" cy="281137"/>
              <a:chOff x="6867092" y="1956242"/>
              <a:chExt cx="560995" cy="538934"/>
            </a:xfrm>
          </p:grpSpPr>
          <p:sp>
            <p:nvSpPr>
              <p:cNvPr id="158" name="椭圆 157"/>
              <p:cNvSpPr/>
              <p:nvPr/>
            </p:nvSpPr>
            <p:spPr>
              <a:xfrm>
                <a:off x="6867092" y="1956242"/>
                <a:ext cx="540799" cy="53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sp>
            <p:nvSpPr>
              <p:cNvPr id="159" name="任意多边形 158"/>
              <p:cNvSpPr/>
              <p:nvPr/>
            </p:nvSpPr>
            <p:spPr>
              <a:xfrm>
                <a:off x="6887287" y="2151988"/>
                <a:ext cx="540800" cy="167781"/>
              </a:xfrm>
              <a:custGeom>
                <a:avLst/>
                <a:gdLst>
                  <a:gd name="connsiteX0" fmla="*/ 0 w 552856"/>
                  <a:gd name="connsiteY0" fmla="*/ 115110 h 168613"/>
                  <a:gd name="connsiteX1" fmla="*/ 116732 w 552856"/>
                  <a:gd name="connsiteY1" fmla="*/ 8106 h 168613"/>
                  <a:gd name="connsiteX2" fmla="*/ 301557 w 552856"/>
                  <a:gd name="connsiteY2" fmla="*/ 163749 h 168613"/>
                  <a:gd name="connsiteX3" fmla="*/ 515566 w 552856"/>
                  <a:gd name="connsiteY3" fmla="*/ 37289 h 168613"/>
                  <a:gd name="connsiteX4" fmla="*/ 525294 w 552856"/>
                  <a:gd name="connsiteY4" fmla="*/ 37289 h 168613"/>
                  <a:gd name="connsiteX5" fmla="*/ 525294 w 552856"/>
                  <a:gd name="connsiteY5" fmla="*/ 37289 h 16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856" h="168613">
                    <a:moveTo>
                      <a:pt x="0" y="115110"/>
                    </a:moveTo>
                    <a:cubicBezTo>
                      <a:pt x="33236" y="57555"/>
                      <a:pt x="66473" y="0"/>
                      <a:pt x="116732" y="8106"/>
                    </a:cubicBezTo>
                    <a:cubicBezTo>
                      <a:pt x="166992" y="16213"/>
                      <a:pt x="235085" y="158885"/>
                      <a:pt x="301557" y="163749"/>
                    </a:cubicBezTo>
                    <a:cubicBezTo>
                      <a:pt x="368029" y="168613"/>
                      <a:pt x="478277" y="58366"/>
                      <a:pt x="515566" y="37289"/>
                    </a:cubicBezTo>
                    <a:cubicBezTo>
                      <a:pt x="552856" y="16212"/>
                      <a:pt x="525294" y="37289"/>
                      <a:pt x="525294" y="37289"/>
                    </a:cubicBezTo>
                    <a:lnTo>
                      <a:pt x="525294" y="37289"/>
                    </a:lnTo>
                  </a:path>
                </a:pathLst>
              </a:custGeom>
              <a:noFill/>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400" u="none" dirty="0">
                  <a:latin typeface="微软雅黑" pitchFamily="34" charset="-122"/>
                  <a:ea typeface="微软雅黑" pitchFamily="34" charset="-122"/>
                </a:endParaRPr>
              </a:p>
            </p:txBody>
          </p:sp>
        </p:grpSp>
        <p:cxnSp>
          <p:nvCxnSpPr>
            <p:cNvPr id="107" name="肘形连接符 106"/>
            <p:cNvCxnSpPr>
              <a:endCxn id="112" idx="2"/>
            </p:cNvCxnSpPr>
            <p:nvPr/>
          </p:nvCxnSpPr>
          <p:spPr bwMode="auto">
            <a:xfrm rot="16200000" flipV="1">
              <a:off x="6192531" y="3327410"/>
              <a:ext cx="551397" cy="2303"/>
            </a:xfrm>
            <a:prstGeom prst="bentConnector3">
              <a:avLst>
                <a:gd name="adj1" fmla="val 50000"/>
              </a:avLst>
            </a:prstGeom>
            <a:ln w="28575">
              <a:solidFill>
                <a:srgbClr val="1F03ED"/>
              </a:solidFill>
              <a:tailEnd type="arrow"/>
            </a:ln>
          </p:spPr>
          <p:style>
            <a:lnRef idx="1">
              <a:schemeClr val="accent1"/>
            </a:lnRef>
            <a:fillRef idx="0">
              <a:schemeClr val="accent1"/>
            </a:fillRef>
            <a:effectRef idx="0">
              <a:schemeClr val="accent1"/>
            </a:effectRef>
            <a:fontRef idx="minor">
              <a:schemeClr val="tx1"/>
            </a:fontRef>
          </p:style>
        </p:cxnSp>
        <p:sp>
          <p:nvSpPr>
            <p:cNvPr id="108" name="TextBox 27"/>
            <p:cNvSpPr txBox="1">
              <a:spLocks noChangeArrowheads="1"/>
            </p:cNvSpPr>
            <p:nvPr/>
          </p:nvSpPr>
          <p:spPr bwMode="auto">
            <a:xfrm>
              <a:off x="5897722" y="3271431"/>
              <a:ext cx="514535" cy="184666"/>
            </a:xfrm>
            <a:prstGeom prst="rect">
              <a:avLst/>
            </a:prstGeom>
            <a:noFill/>
            <a:ln w="9525">
              <a:noFill/>
              <a:miter lim="800000"/>
              <a:headEnd/>
              <a:tailEnd/>
            </a:ln>
          </p:spPr>
          <p:txBody>
            <a:bodyPr lIns="0" tIns="0" rIns="0" bIns="0">
              <a:spAutoFit/>
            </a:bodyPr>
            <a:lstStyle/>
            <a:p>
              <a:pPr algn="ctr"/>
              <a:r>
                <a:rPr lang="en-US" altLang="zh-CN" sz="1200" u="none" dirty="0" smtClean="0">
                  <a:solidFill>
                    <a:srgbClr val="1F03ED"/>
                  </a:solidFill>
                  <a:latin typeface="微软雅黑" pitchFamily="34" charset="-122"/>
                  <a:ea typeface="微软雅黑" pitchFamily="34" charset="-122"/>
                </a:rPr>
                <a:t>NG</a:t>
              </a:r>
              <a:endParaRPr lang="zh-CN" altLang="en-US" sz="1200" u="none" dirty="0">
                <a:solidFill>
                  <a:srgbClr val="1F03ED"/>
                </a:solidFill>
                <a:latin typeface="微软雅黑" pitchFamily="34" charset="-122"/>
                <a:ea typeface="微软雅黑" pitchFamily="34" charset="-122"/>
              </a:endParaRPr>
            </a:p>
          </p:txBody>
        </p:sp>
        <p:sp>
          <p:nvSpPr>
            <p:cNvPr id="112" name="矩形 111"/>
            <p:cNvSpPr/>
            <p:nvPr/>
          </p:nvSpPr>
          <p:spPr bwMode="auto">
            <a:xfrm>
              <a:off x="6000946" y="2519763"/>
              <a:ext cx="932262" cy="533100"/>
            </a:xfrm>
            <a:prstGeom prst="rect">
              <a:avLst/>
            </a:prstGeom>
            <a:solidFill>
              <a:srgbClr val="A3C8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u="none" dirty="0" smtClean="0">
                  <a:solidFill>
                    <a:schemeClr val="tx1"/>
                  </a:solidFill>
                  <a:latin typeface="微软雅黑" pitchFamily="34" charset="-122"/>
                  <a:ea typeface="微软雅黑" pitchFamily="34" charset="-122"/>
                  <a:cs typeface="Times New Roman" pitchFamily="18" charset="0"/>
                </a:rPr>
                <a:t>Gas Boiler</a:t>
              </a:r>
              <a:endParaRPr lang="zh-CN" altLang="en-US" sz="1400" u="none" dirty="0">
                <a:solidFill>
                  <a:schemeClr val="tx1"/>
                </a:solidFill>
                <a:latin typeface="微软雅黑" pitchFamily="34" charset="-122"/>
                <a:ea typeface="微软雅黑" pitchFamily="34" charset="-122"/>
                <a:cs typeface="Times New Roman" pitchFamily="18" charset="0"/>
              </a:endParaRPr>
            </a:p>
          </p:txBody>
        </p:sp>
        <p:cxnSp>
          <p:nvCxnSpPr>
            <p:cNvPr id="113" name="直接连接符 112"/>
            <p:cNvCxnSpPr/>
            <p:nvPr/>
          </p:nvCxnSpPr>
          <p:spPr bwMode="auto">
            <a:xfrm flipV="1">
              <a:off x="1131997" y="1371600"/>
              <a:ext cx="5853003" cy="6823"/>
            </a:xfrm>
            <a:prstGeom prst="line">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bwMode="auto">
            <a:xfrm flipV="1">
              <a:off x="1147911" y="2292350"/>
              <a:ext cx="5837089" cy="7732"/>
            </a:xfrm>
            <a:prstGeom prst="line">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bwMode="auto">
            <a:xfrm rot="5400000">
              <a:off x="665987" y="1844062"/>
              <a:ext cx="931651" cy="3024"/>
            </a:xfrm>
            <a:prstGeom prst="line">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bwMode="auto">
            <a:xfrm flipH="1">
              <a:off x="6990813" y="1379749"/>
              <a:ext cx="1565" cy="916649"/>
            </a:xfrm>
            <a:prstGeom prst="line">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17" name="圆角矩形 116"/>
            <p:cNvSpPr/>
            <p:nvPr/>
          </p:nvSpPr>
          <p:spPr bwMode="auto">
            <a:xfrm>
              <a:off x="5921021" y="2418167"/>
              <a:ext cx="1089379" cy="744134"/>
            </a:xfrm>
            <a:prstGeom prst="roundRect">
              <a:avLst>
                <a:gd name="adj" fmla="val 2728"/>
              </a:avLst>
            </a:prstGeom>
            <a:noFill/>
            <a:ln w="19050">
              <a:solidFill>
                <a:srgbClr val="A3C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sp>
          <p:nvSpPr>
            <p:cNvPr id="134" name="矩形 133"/>
            <p:cNvSpPr/>
            <p:nvPr/>
          </p:nvSpPr>
          <p:spPr bwMode="auto">
            <a:xfrm>
              <a:off x="3723236" y="1634364"/>
              <a:ext cx="1197487" cy="5092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u="none" dirty="0" smtClean="0">
                  <a:solidFill>
                    <a:schemeClr val="tx1"/>
                  </a:solidFill>
                  <a:latin typeface="微软雅黑" pitchFamily="34" charset="-122"/>
                  <a:ea typeface="微软雅黑" pitchFamily="34" charset="-122"/>
                </a:rPr>
                <a:t>WSHP</a:t>
              </a:r>
              <a:endParaRPr lang="en-US" altLang="zh-CN" sz="1400" u="none" dirty="0">
                <a:solidFill>
                  <a:schemeClr val="tx1"/>
                </a:solidFill>
                <a:latin typeface="微软雅黑" pitchFamily="34" charset="-122"/>
                <a:ea typeface="微软雅黑" pitchFamily="34" charset="-122"/>
              </a:endParaRPr>
            </a:p>
          </p:txBody>
        </p:sp>
        <p:sp>
          <p:nvSpPr>
            <p:cNvPr id="138" name="TextBox 27"/>
            <p:cNvSpPr txBox="1">
              <a:spLocks noChangeArrowheads="1"/>
            </p:cNvSpPr>
            <p:nvPr/>
          </p:nvSpPr>
          <p:spPr bwMode="auto">
            <a:xfrm>
              <a:off x="3175549" y="3253557"/>
              <a:ext cx="690908" cy="246221"/>
            </a:xfrm>
            <a:prstGeom prst="rect">
              <a:avLst/>
            </a:prstGeom>
            <a:solidFill>
              <a:srgbClr val="92D050"/>
            </a:solidFill>
            <a:ln w="9525">
              <a:noFill/>
              <a:miter lim="800000"/>
              <a:headEnd/>
              <a:tailEnd/>
            </a:ln>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800" dirty="0" smtClean="0">
                  <a:latin typeface="微软雅黑" pitchFamily="34" charset="-122"/>
                  <a:ea typeface="微软雅黑" pitchFamily="34" charset="-122"/>
                  <a:cs typeface="Times New Roman" pitchFamily="18" charset="0"/>
                </a:rPr>
                <a:t>Anaerobic fermentation</a:t>
              </a:r>
              <a:endParaRPr lang="zh-CN" altLang="en-US" sz="800" u="none" dirty="0" smtClean="0">
                <a:latin typeface="微软雅黑" pitchFamily="34" charset="-122"/>
                <a:ea typeface="微软雅黑" pitchFamily="34" charset="-122"/>
                <a:cs typeface="Times New Roman" pitchFamily="18" charset="0"/>
              </a:endParaRPr>
            </a:p>
          </p:txBody>
        </p:sp>
        <p:cxnSp>
          <p:nvCxnSpPr>
            <p:cNvPr id="141" name="形状 77"/>
            <p:cNvCxnSpPr>
              <a:cxnSpLocks noChangeShapeType="1"/>
              <a:stCxn id="153" idx="1"/>
            </p:cNvCxnSpPr>
            <p:nvPr/>
          </p:nvCxnSpPr>
          <p:spPr bwMode="auto">
            <a:xfrm rot="10800000">
              <a:off x="1677805" y="2170990"/>
              <a:ext cx="489364" cy="2293498"/>
            </a:xfrm>
            <a:prstGeom prst="bentConnector2">
              <a:avLst/>
            </a:prstGeom>
            <a:noFill/>
            <a:ln w="28575" algn="ctr">
              <a:solidFill>
                <a:srgbClr val="FFC000"/>
              </a:solidFill>
              <a:round/>
              <a:headEnd/>
              <a:tailEnd type="arrow" w="med" len="med"/>
            </a:ln>
          </p:spPr>
        </p:cxnSp>
        <p:cxnSp>
          <p:nvCxnSpPr>
            <p:cNvPr id="142" name="直接连接符 86"/>
            <p:cNvCxnSpPr>
              <a:cxnSpLocks noChangeShapeType="1"/>
            </p:cNvCxnSpPr>
            <p:nvPr/>
          </p:nvCxnSpPr>
          <p:spPr bwMode="auto">
            <a:xfrm flipV="1">
              <a:off x="3261542" y="4432879"/>
              <a:ext cx="1884456" cy="18295"/>
            </a:xfrm>
            <a:prstGeom prst="line">
              <a:avLst/>
            </a:prstGeom>
            <a:noFill/>
            <a:ln w="28575" algn="ctr">
              <a:solidFill>
                <a:srgbClr val="FFC000"/>
              </a:solidFill>
              <a:round/>
              <a:headEnd/>
              <a:tailEnd/>
            </a:ln>
          </p:spPr>
        </p:cxnSp>
        <p:cxnSp>
          <p:nvCxnSpPr>
            <p:cNvPr id="143" name="直接连接符 93"/>
            <p:cNvCxnSpPr>
              <a:cxnSpLocks noChangeShapeType="1"/>
            </p:cNvCxnSpPr>
            <p:nvPr/>
          </p:nvCxnSpPr>
          <p:spPr bwMode="auto">
            <a:xfrm rot="16200000" flipV="1">
              <a:off x="3949417" y="3239805"/>
              <a:ext cx="2376877" cy="11290"/>
            </a:xfrm>
            <a:prstGeom prst="line">
              <a:avLst/>
            </a:prstGeom>
            <a:noFill/>
            <a:ln w="28575" algn="ctr">
              <a:solidFill>
                <a:srgbClr val="FFC000"/>
              </a:solidFill>
              <a:round/>
              <a:headEnd/>
              <a:tailEnd/>
            </a:ln>
          </p:spPr>
        </p:cxnSp>
        <p:cxnSp>
          <p:nvCxnSpPr>
            <p:cNvPr id="144" name="直接箭头连接符 143"/>
            <p:cNvCxnSpPr/>
            <p:nvPr/>
          </p:nvCxnSpPr>
          <p:spPr bwMode="auto">
            <a:xfrm flipH="1">
              <a:off x="4880940" y="2068006"/>
              <a:ext cx="240027" cy="0"/>
            </a:xfrm>
            <a:prstGeom prst="straightConnector1">
              <a:avLst/>
            </a:prstGeom>
            <a:ln w="28575">
              <a:solidFill>
                <a:srgbClr val="FFC000"/>
              </a:solidFill>
              <a:tailEnd type="arrow"/>
            </a:ln>
            <a:extLst/>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bwMode="auto">
            <a:xfrm>
              <a:off x="3183506" y="2764472"/>
              <a:ext cx="537078" cy="13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9" name="矩形 148"/>
            <p:cNvSpPr/>
            <p:nvPr/>
          </p:nvSpPr>
          <p:spPr bwMode="auto">
            <a:xfrm>
              <a:off x="2301240" y="2530821"/>
              <a:ext cx="931331" cy="456185"/>
            </a:xfrm>
            <a:prstGeom prst="rect">
              <a:avLst/>
            </a:prstGeom>
            <a:solidFill>
              <a:srgbClr val="92D050"/>
            </a:solidFill>
            <a:ln w="9525" cap="flat" cmpd="sng" algn="ctr">
              <a:noFill/>
              <a:prstDash val="solid"/>
              <a:round/>
              <a:headEnd type="none" w="med" len="med"/>
              <a:tailEnd type="none" w="med" len="med"/>
            </a:ln>
            <a:effectLst/>
            <a:extLst/>
          </p:spPr>
          <p:txBody>
            <a:bodyPr anchor="ctr"/>
            <a:lstStyle/>
            <a:p>
              <a:pPr algn="ctr">
                <a:buFont typeface="Arial" pitchFamily="34" charset="0"/>
                <a:buNone/>
                <a:defRPr/>
              </a:pPr>
              <a:r>
                <a:rPr lang="en-US" altLang="zh-CN" sz="1400" u="none" dirty="0" smtClean="0">
                  <a:solidFill>
                    <a:sysClr val="windowText" lastClr="000000"/>
                  </a:solidFill>
                  <a:latin typeface="微软雅黑" pitchFamily="34" charset="-122"/>
                  <a:ea typeface="微软雅黑" pitchFamily="34" charset="-122"/>
                </a:rPr>
                <a:t>GSHP</a:t>
              </a:r>
              <a:endParaRPr lang="zh-CN" altLang="en-US" sz="1400" u="none" dirty="0">
                <a:solidFill>
                  <a:sysClr val="windowText" lastClr="000000"/>
                </a:solidFill>
                <a:latin typeface="微软雅黑" pitchFamily="34" charset="-122"/>
                <a:ea typeface="微软雅黑" pitchFamily="34" charset="-122"/>
              </a:endParaRPr>
            </a:p>
          </p:txBody>
        </p:sp>
        <p:sp>
          <p:nvSpPr>
            <p:cNvPr id="152" name="矩形 70"/>
            <p:cNvSpPr>
              <a:spLocks noChangeArrowheads="1"/>
            </p:cNvSpPr>
            <p:nvPr/>
          </p:nvSpPr>
          <p:spPr bwMode="auto">
            <a:xfrm>
              <a:off x="2187543" y="4242194"/>
              <a:ext cx="1151468" cy="444631"/>
            </a:xfrm>
            <a:prstGeom prst="rect">
              <a:avLst/>
            </a:prstGeom>
            <a:solidFill>
              <a:srgbClr val="92D050"/>
            </a:solidFill>
            <a:ln w="9525" algn="ctr">
              <a:noFill/>
              <a:round/>
              <a:headEnd/>
              <a:tailEnd/>
            </a:ln>
          </p:spPr>
          <p:txBody>
            <a:bodyPr/>
            <a:lstStyle/>
            <a:p>
              <a:pPr>
                <a:buFont typeface="Arial" pitchFamily="34" charset="0"/>
                <a:buNone/>
              </a:pPr>
              <a:endParaRPr lang="zh-CN" altLang="en-US" sz="1400" u="none">
                <a:latin typeface="微软雅黑" pitchFamily="34" charset="-122"/>
                <a:ea typeface="微软雅黑" pitchFamily="34" charset="-122"/>
              </a:endParaRPr>
            </a:p>
          </p:txBody>
        </p:sp>
        <p:sp>
          <p:nvSpPr>
            <p:cNvPr id="153" name="TextBox 71"/>
            <p:cNvSpPr txBox="1">
              <a:spLocks noChangeArrowheads="1"/>
            </p:cNvSpPr>
            <p:nvPr/>
          </p:nvSpPr>
          <p:spPr bwMode="auto">
            <a:xfrm>
              <a:off x="2167169" y="4310599"/>
              <a:ext cx="1174269" cy="307777"/>
            </a:xfrm>
            <a:prstGeom prst="rect">
              <a:avLst/>
            </a:prstGeom>
            <a:noFill/>
            <a:ln w="9525">
              <a:noFill/>
              <a:miter lim="800000"/>
              <a:headEnd/>
              <a:tailEnd/>
            </a:ln>
          </p:spPr>
          <p:txBody>
            <a:bodyPr>
              <a:spAutoFit/>
            </a:bodyPr>
            <a:lstStyle/>
            <a:p>
              <a:r>
                <a:rPr lang="en-US" altLang="zh-CN" sz="1400" u="none" dirty="0" smtClean="0">
                  <a:latin typeface="微软雅黑" pitchFamily="34" charset="-122"/>
                  <a:ea typeface="微软雅黑" pitchFamily="34" charset="-122"/>
                </a:rPr>
                <a:t>Solar PV</a:t>
              </a:r>
              <a:endParaRPr lang="zh-CN" altLang="en-US" sz="1400" u="none" dirty="0">
                <a:latin typeface="微软雅黑" pitchFamily="34" charset="-122"/>
                <a:ea typeface="微软雅黑" pitchFamily="34" charset="-122"/>
              </a:endParaRPr>
            </a:p>
          </p:txBody>
        </p:sp>
        <p:cxnSp>
          <p:nvCxnSpPr>
            <p:cNvPr id="154" name="直接箭头连接符 153"/>
            <p:cNvCxnSpPr>
              <a:stCxn id="152" idx="0"/>
              <a:endCxn id="149" idx="2"/>
            </p:cNvCxnSpPr>
            <p:nvPr/>
          </p:nvCxnSpPr>
          <p:spPr>
            <a:xfrm rot="5400000" flipH="1" flipV="1">
              <a:off x="2137497" y="3612786"/>
              <a:ext cx="1255188" cy="3629"/>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6" name="圆角矩形 155"/>
            <p:cNvSpPr/>
            <p:nvPr/>
          </p:nvSpPr>
          <p:spPr bwMode="auto">
            <a:xfrm>
              <a:off x="2043983" y="4185069"/>
              <a:ext cx="1410596" cy="579499"/>
            </a:xfrm>
            <a:prstGeom prst="roundRect">
              <a:avLst>
                <a:gd name="adj" fmla="val 2728"/>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cxnSp>
          <p:nvCxnSpPr>
            <p:cNvPr id="162" name="直接箭头连接符 161"/>
            <p:cNvCxnSpPr/>
            <p:nvPr/>
          </p:nvCxnSpPr>
          <p:spPr bwMode="auto">
            <a:xfrm rot="5400000" flipH="1" flipV="1">
              <a:off x="2663826" y="1444626"/>
              <a:ext cx="838198" cy="6350"/>
            </a:xfrm>
            <a:prstGeom prst="straightConnector1">
              <a:avLst/>
            </a:prstGeom>
            <a:ln w="28575">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bwMode="auto">
            <a:xfrm flipV="1">
              <a:off x="3086100" y="1038225"/>
              <a:ext cx="4095750" cy="1"/>
            </a:xfrm>
            <a:prstGeom prst="straightConnector1">
              <a:avLst/>
            </a:prstGeom>
            <a:ln w="28575">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bwMode="auto">
            <a:xfrm rot="5400000" flipH="1" flipV="1">
              <a:off x="5686428" y="2486028"/>
              <a:ext cx="2943222" cy="9523"/>
            </a:xfrm>
            <a:prstGeom prst="straightConnector1">
              <a:avLst/>
            </a:prstGeom>
            <a:ln w="28575">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bwMode="auto">
            <a:xfrm>
              <a:off x="6902450" y="2784475"/>
              <a:ext cx="241300" cy="6350"/>
            </a:xfrm>
            <a:prstGeom prst="straightConnector1">
              <a:avLst/>
            </a:prstGeom>
            <a:ln w="28575">
              <a:solidFill>
                <a:srgbClr val="92D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2709777" y="1725804"/>
              <a:ext cx="708094" cy="3011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00" u="none" dirty="0" smtClean="0">
                  <a:solidFill>
                    <a:schemeClr val="tx1"/>
                  </a:solidFill>
                  <a:latin typeface="微软雅黑" pitchFamily="34" charset="-122"/>
                  <a:ea typeface="微软雅黑" pitchFamily="34" charset="-122"/>
                </a:rPr>
                <a:t>Reclaimed Water</a:t>
              </a:r>
              <a:endParaRPr lang="en-US" altLang="zh-CN" sz="800" u="none" dirty="0">
                <a:solidFill>
                  <a:schemeClr val="tx1"/>
                </a:solidFill>
                <a:latin typeface="微软雅黑" pitchFamily="34" charset="-122"/>
                <a:ea typeface="微软雅黑" pitchFamily="34" charset="-122"/>
              </a:endParaRPr>
            </a:p>
          </p:txBody>
        </p:sp>
        <p:cxnSp>
          <p:nvCxnSpPr>
            <p:cNvPr id="180" name="直接连接符 86"/>
            <p:cNvCxnSpPr>
              <a:cxnSpLocks noChangeShapeType="1"/>
            </p:cNvCxnSpPr>
            <p:nvPr/>
          </p:nvCxnSpPr>
          <p:spPr bwMode="auto">
            <a:xfrm flipV="1">
              <a:off x="5113202" y="2062163"/>
              <a:ext cx="1054236" cy="3951"/>
            </a:xfrm>
            <a:prstGeom prst="line">
              <a:avLst/>
            </a:prstGeom>
            <a:noFill/>
            <a:ln w="28575" algn="ctr">
              <a:solidFill>
                <a:srgbClr val="FFC000"/>
              </a:solidFill>
              <a:round/>
              <a:headEnd/>
              <a:tailEnd type="none"/>
            </a:ln>
          </p:spPr>
        </p:cxnSp>
        <p:sp>
          <p:nvSpPr>
            <p:cNvPr id="187" name="TextBox 27"/>
            <p:cNvSpPr txBox="1">
              <a:spLocks noChangeArrowheads="1"/>
            </p:cNvSpPr>
            <p:nvPr/>
          </p:nvSpPr>
          <p:spPr bwMode="auto">
            <a:xfrm>
              <a:off x="1842884" y="2196400"/>
              <a:ext cx="184666" cy="592519"/>
            </a:xfrm>
            <a:prstGeom prst="rect">
              <a:avLst/>
            </a:prstGeom>
            <a:noFill/>
            <a:ln w="9525">
              <a:noFill/>
              <a:miter lim="800000"/>
              <a:headEnd/>
              <a:tailEnd/>
            </a:ln>
          </p:spPr>
          <p:txBody>
            <a:bodyPr vert="eaVert" wrap="square" lIns="0" tIns="0" rIns="0" bIns="0">
              <a:spAutoFit/>
            </a:bodyPr>
            <a:lstStyle/>
            <a:p>
              <a:r>
                <a:rPr lang="en-US" altLang="zh-CN" sz="1200" dirty="0" smtClean="0">
                  <a:solidFill>
                    <a:schemeClr val="bg1">
                      <a:lumMod val="50000"/>
                    </a:schemeClr>
                  </a:solidFill>
                  <a:latin typeface="微软雅黑" pitchFamily="34" charset="-122"/>
                  <a:ea typeface="微软雅黑" pitchFamily="34" charset="-122"/>
                </a:rPr>
                <a:t>Sludge</a:t>
              </a:r>
              <a:endParaRPr lang="zh-CN" altLang="en-US" sz="1200" u="none" dirty="0">
                <a:solidFill>
                  <a:schemeClr val="bg1">
                    <a:lumMod val="50000"/>
                  </a:schemeClr>
                </a:solidFill>
                <a:latin typeface="微软雅黑" pitchFamily="34" charset="-122"/>
                <a:ea typeface="微软雅黑" pitchFamily="34" charset="-122"/>
              </a:endParaRPr>
            </a:p>
          </p:txBody>
        </p:sp>
        <p:sp>
          <p:nvSpPr>
            <p:cNvPr id="196" name="矩形 195"/>
            <p:cNvSpPr/>
            <p:nvPr/>
          </p:nvSpPr>
          <p:spPr bwMode="auto">
            <a:xfrm>
              <a:off x="5943600" y="3805429"/>
              <a:ext cx="922321" cy="3011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0" dirty="0" smtClean="0">
                  <a:solidFill>
                    <a:schemeClr val="tx1"/>
                  </a:solidFill>
                  <a:latin typeface="微软雅黑" pitchFamily="34" charset="-122"/>
                  <a:ea typeface="微软雅黑" pitchFamily="34" charset="-122"/>
                </a:rPr>
                <a:t>Landscape</a:t>
              </a:r>
              <a:endParaRPr lang="en-US" altLang="zh-CN" sz="1000" u="none" dirty="0" smtClean="0">
                <a:solidFill>
                  <a:schemeClr val="tx1"/>
                </a:solidFill>
                <a:latin typeface="微软雅黑" pitchFamily="34" charset="-122"/>
                <a:ea typeface="微软雅黑" pitchFamily="34" charset="-122"/>
              </a:endParaRPr>
            </a:p>
          </p:txBody>
        </p:sp>
        <p:cxnSp>
          <p:nvCxnSpPr>
            <p:cNvPr id="197" name="直接箭头连接符 196"/>
            <p:cNvCxnSpPr>
              <a:endCxn id="196" idx="3"/>
            </p:cNvCxnSpPr>
            <p:nvPr/>
          </p:nvCxnSpPr>
          <p:spPr bwMode="auto">
            <a:xfrm rot="10800000" flipV="1">
              <a:off x="6865922" y="3949699"/>
              <a:ext cx="303233" cy="6288"/>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bwMode="auto">
            <a:xfrm rot="10800000" flipV="1">
              <a:off x="3381377" y="1771649"/>
              <a:ext cx="342898" cy="9527"/>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149" idx="1"/>
            </p:cNvCxnSpPr>
            <p:nvPr/>
          </p:nvCxnSpPr>
          <p:spPr>
            <a:xfrm flipV="1">
              <a:off x="1714500" y="2758914"/>
              <a:ext cx="586740" cy="3336"/>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1471613" y="2757488"/>
              <a:ext cx="161925" cy="1588"/>
            </a:xfrm>
            <a:prstGeom prst="straightConnector1">
              <a:avLst/>
            </a:prstGeom>
            <a:ln w="28575">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rot="16200000" flipH="1">
              <a:off x="5924554" y="2114552"/>
              <a:ext cx="819150" cy="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bwMode="auto">
            <a:xfrm>
              <a:off x="3860800" y="3340100"/>
              <a:ext cx="571500" cy="1588"/>
            </a:xfrm>
            <a:prstGeom prst="straightConnector1">
              <a:avLst/>
            </a:prstGeom>
            <a:noFill/>
            <a:ln w="28575" algn="ctr">
              <a:solidFill>
                <a:schemeClr val="bg1">
                  <a:lumMod val="50000"/>
                </a:schemeClr>
              </a:solidFill>
              <a:miter lim="800000"/>
              <a:headEnd/>
              <a:tailEnd type="arrow" w="med" len="med"/>
            </a:ln>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TextBox 27"/>
            <p:cNvSpPr txBox="1">
              <a:spLocks noChangeArrowheads="1"/>
            </p:cNvSpPr>
            <p:nvPr/>
          </p:nvSpPr>
          <p:spPr bwMode="auto">
            <a:xfrm>
              <a:off x="4080607" y="3273361"/>
              <a:ext cx="1182899" cy="184666"/>
            </a:xfrm>
            <a:prstGeom prst="rect">
              <a:avLst/>
            </a:prstGeom>
            <a:noFill/>
            <a:ln w="9525">
              <a:noFill/>
              <a:miter lim="800000"/>
              <a:headEnd/>
              <a:tailEnd/>
            </a:ln>
          </p:spPr>
          <p:txBody>
            <a:bodyPr lIns="0" tIns="0" rIns="0" bIns="0">
              <a:spAutoFit/>
            </a:bodyPr>
            <a:lstStyle/>
            <a:p>
              <a:pPr algn="ctr"/>
              <a:r>
                <a:rPr lang="en-US" altLang="zh-CN" sz="1200" u="none" dirty="0" smtClean="0">
                  <a:solidFill>
                    <a:schemeClr val="bg1">
                      <a:lumMod val="50000"/>
                    </a:schemeClr>
                  </a:solidFill>
                  <a:latin typeface="微软雅黑" pitchFamily="34" charset="-122"/>
                  <a:ea typeface="微软雅黑" pitchFamily="34" charset="-122"/>
                </a:rPr>
                <a:t>Biogas</a:t>
              </a:r>
              <a:endParaRPr lang="zh-CN" altLang="en-US" sz="1200" u="none" dirty="0">
                <a:solidFill>
                  <a:schemeClr val="bg1">
                    <a:lumMod val="50000"/>
                  </a:schemeClr>
                </a:solidFill>
                <a:latin typeface="微软雅黑" pitchFamily="34" charset="-122"/>
                <a:ea typeface="微软雅黑" pitchFamily="34" charset="-122"/>
              </a:endParaRPr>
            </a:p>
          </p:txBody>
        </p:sp>
        <p:cxnSp>
          <p:nvCxnSpPr>
            <p:cNvPr id="176" name="直接箭头连接符 175"/>
            <p:cNvCxnSpPr>
              <a:stCxn id="138" idx="2"/>
            </p:cNvCxnSpPr>
            <p:nvPr/>
          </p:nvCxnSpPr>
          <p:spPr bwMode="auto">
            <a:xfrm rot="5400000">
              <a:off x="3392281" y="3627940"/>
              <a:ext cx="256884" cy="560"/>
            </a:xfrm>
            <a:prstGeom prst="straightConnector1">
              <a:avLst/>
            </a:prstGeom>
            <a:noFill/>
            <a:ln w="28575" algn="ctr">
              <a:solidFill>
                <a:schemeClr val="bg1">
                  <a:lumMod val="50000"/>
                </a:schemeClr>
              </a:solidFill>
              <a:miter lim="800000"/>
              <a:headEnd type="arrow"/>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TextBox 27"/>
            <p:cNvSpPr txBox="1">
              <a:spLocks noChangeArrowheads="1"/>
            </p:cNvSpPr>
            <p:nvPr/>
          </p:nvSpPr>
          <p:spPr bwMode="auto">
            <a:xfrm>
              <a:off x="2922367" y="3776281"/>
              <a:ext cx="1182899" cy="184666"/>
            </a:xfrm>
            <a:prstGeom prst="rect">
              <a:avLst/>
            </a:prstGeom>
            <a:noFill/>
            <a:ln w="9525">
              <a:noFill/>
              <a:miter lim="800000"/>
              <a:headEnd/>
              <a:tailEnd/>
            </a:ln>
          </p:spPr>
          <p:txBody>
            <a:bodyPr lIns="0" tIns="0" rIns="0" bIns="0">
              <a:spAutoFit/>
            </a:bodyPr>
            <a:lstStyle/>
            <a:p>
              <a:r>
                <a:rPr lang="en-US" altLang="zh-CN" sz="1200" dirty="0" smtClean="0">
                  <a:solidFill>
                    <a:schemeClr val="bg1">
                      <a:lumMod val="50000"/>
                    </a:schemeClr>
                  </a:solidFill>
                  <a:latin typeface="微软雅黑" pitchFamily="34" charset="-122"/>
                  <a:ea typeface="微软雅黑" pitchFamily="34" charset="-122"/>
                </a:rPr>
                <a:t>Organic Waste</a:t>
              </a:r>
              <a:endParaRPr lang="zh-CN" altLang="en-US" sz="1200" u="none" dirty="0">
                <a:solidFill>
                  <a:schemeClr val="bg1">
                    <a:lumMod val="50000"/>
                  </a:schemeClr>
                </a:solidFill>
                <a:latin typeface="微软雅黑" pitchFamily="34" charset="-122"/>
                <a:ea typeface="微软雅黑" pitchFamily="34" charset="-122"/>
              </a:endParaRPr>
            </a:p>
          </p:txBody>
        </p:sp>
        <p:cxnSp>
          <p:nvCxnSpPr>
            <p:cNvPr id="195" name="直接箭头连接符 194"/>
            <p:cNvCxnSpPr>
              <a:stCxn id="200" idx="1"/>
            </p:cNvCxnSpPr>
            <p:nvPr/>
          </p:nvCxnSpPr>
          <p:spPr bwMode="auto">
            <a:xfrm rot="10800000">
              <a:off x="4928680" y="2770031"/>
              <a:ext cx="257596" cy="48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bwMode="auto">
            <a:xfrm>
              <a:off x="5186276" y="2624329"/>
              <a:ext cx="623973" cy="3011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800" dirty="0" smtClean="0">
                  <a:solidFill>
                    <a:schemeClr val="tx1"/>
                  </a:solidFill>
                  <a:latin typeface="微软雅黑" pitchFamily="34" charset="-122"/>
                  <a:ea typeface="微软雅黑" pitchFamily="34" charset="-122"/>
                </a:rPr>
                <a:t>Refrigeration unit</a:t>
              </a:r>
              <a:endParaRPr lang="en-US" altLang="zh-CN" sz="800" u="none" dirty="0" smtClean="0">
                <a:solidFill>
                  <a:schemeClr val="tx1"/>
                </a:solidFill>
                <a:latin typeface="微软雅黑" pitchFamily="34" charset="-122"/>
                <a:ea typeface="微软雅黑" pitchFamily="34" charset="-122"/>
              </a:endParaRPr>
            </a:p>
          </p:txBody>
        </p:sp>
        <p:cxnSp>
          <p:nvCxnSpPr>
            <p:cNvPr id="132" name="直接连接符 86"/>
            <p:cNvCxnSpPr>
              <a:cxnSpLocks noChangeShapeType="1"/>
            </p:cNvCxnSpPr>
            <p:nvPr/>
          </p:nvCxnSpPr>
          <p:spPr bwMode="auto">
            <a:xfrm rot="5400000">
              <a:off x="5921377" y="2278857"/>
              <a:ext cx="467519" cy="5555"/>
            </a:xfrm>
            <a:prstGeom prst="line">
              <a:avLst/>
            </a:prstGeom>
            <a:noFill/>
            <a:ln w="28575" algn="ctr">
              <a:solidFill>
                <a:srgbClr val="FFC000"/>
              </a:solidFill>
              <a:round/>
              <a:headEnd/>
              <a:tailEnd type="arrow"/>
            </a:ln>
          </p:spPr>
        </p:cxnSp>
        <p:sp>
          <p:nvSpPr>
            <p:cNvPr id="178" name="圆角矩形 177"/>
            <p:cNvSpPr/>
            <p:nvPr/>
          </p:nvSpPr>
          <p:spPr bwMode="auto">
            <a:xfrm>
              <a:off x="2225321" y="2380067"/>
              <a:ext cx="1089379" cy="744134"/>
            </a:xfrm>
            <a:prstGeom prst="roundRect">
              <a:avLst>
                <a:gd name="adj" fmla="val 2728"/>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u="none">
                <a:latin typeface="微软雅黑" pitchFamily="34" charset="-122"/>
                <a:ea typeface="微软雅黑" pitchFamily="34" charset="-122"/>
              </a:endParaRPr>
            </a:p>
          </p:txBody>
        </p:sp>
        <p:sp>
          <p:nvSpPr>
            <p:cNvPr id="98" name="椭圆 97"/>
            <p:cNvSpPr/>
            <p:nvPr/>
          </p:nvSpPr>
          <p:spPr bwMode="auto">
            <a:xfrm>
              <a:off x="3752850" y="2533650"/>
              <a:ext cx="1143000" cy="514350"/>
            </a:xfrm>
            <a:prstGeom prst="ellipse">
              <a:avLst/>
            </a:prstGeom>
            <a:no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100" name="TextBox 1"/>
          <p:cNvSpPr txBox="1">
            <a:spLocks noChangeArrowheads="1"/>
          </p:cNvSpPr>
          <p:nvPr/>
        </p:nvSpPr>
        <p:spPr bwMode="auto">
          <a:xfrm>
            <a:off x="152400" y="20949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XXX Industrial Park Retrofit Project</a:t>
            </a:r>
          </a:p>
        </p:txBody>
      </p:sp>
      <p:sp>
        <p:nvSpPr>
          <p:cNvPr id="63" name="矩形 62"/>
          <p:cNvSpPr/>
          <p:nvPr/>
        </p:nvSpPr>
        <p:spPr>
          <a:xfrm>
            <a:off x="228600" y="4724400"/>
            <a:ext cx="8686800" cy="1532727"/>
          </a:xfrm>
          <a:prstGeom prst="rect">
            <a:avLst/>
          </a:prstGeom>
        </p:spPr>
        <p:txBody>
          <a:bodyPr wrap="square">
            <a:spAutoFit/>
          </a:bodyPr>
          <a:lstStyle/>
          <a:p>
            <a:pPr marL="457200" indent="-457200" algn="l" eaLnBrk="0" hangingPunct="0">
              <a:lnSpc>
                <a:spcPct val="130000"/>
              </a:lnSpc>
              <a:buClr>
                <a:srgbClr val="FF0000"/>
              </a:buClr>
              <a:buSzPct val="80000"/>
              <a:buFont typeface="Wingdings" pitchFamily="2" charset="2"/>
              <a:buChar char="n"/>
              <a:defRPr/>
            </a:pPr>
            <a:r>
              <a:rPr lang="en-GB" altLang="zh-CN" dirty="0" smtClean="0">
                <a:solidFill>
                  <a:schemeClr val="tx2"/>
                </a:solidFill>
                <a:latin typeface="Georgia" pitchFamily="18" charset="0"/>
              </a:rPr>
              <a:t>Develop a multi-scale, </a:t>
            </a:r>
            <a:r>
              <a:rPr lang="en-US" altLang="zh-CN" dirty="0" smtClean="0">
                <a:solidFill>
                  <a:schemeClr val="tx2"/>
                </a:solidFill>
                <a:latin typeface="Georgia" pitchFamily="18" charset="0"/>
              </a:rPr>
              <a:t>whole-system </a:t>
            </a:r>
            <a:r>
              <a:rPr lang="en-GB" altLang="zh-CN" dirty="0" smtClean="0">
                <a:solidFill>
                  <a:schemeClr val="tx2"/>
                </a:solidFill>
                <a:latin typeface="Georgia" pitchFamily="18" charset="0"/>
              </a:rPr>
              <a:t>dynamic model-based approach for the design and analysis of </a:t>
            </a:r>
            <a:r>
              <a:rPr lang="en-US" altLang="zh-CN" dirty="0" smtClean="0">
                <a:solidFill>
                  <a:schemeClr val="tx2"/>
                </a:solidFill>
                <a:latin typeface="Georgia" pitchFamily="18" charset="0"/>
              </a:rPr>
              <a:t>integrated energy systems of urban parks</a:t>
            </a:r>
            <a:endParaRPr lang="en-GB" altLang="zh-CN" dirty="0" smtClean="0">
              <a:solidFill>
                <a:schemeClr val="tx2"/>
              </a:solidFill>
              <a:latin typeface="Georgia" pitchFamily="18" charset="0"/>
            </a:endParaRPr>
          </a:p>
          <a:p>
            <a:pPr marL="457200" indent="-457200" algn="l" eaLnBrk="0" hangingPunct="0">
              <a:lnSpc>
                <a:spcPct val="130000"/>
              </a:lnSpc>
              <a:buClr>
                <a:srgbClr val="FF0000"/>
              </a:buClr>
              <a:buSzPct val="80000"/>
              <a:buFont typeface="Wingdings" pitchFamily="2" charset="2"/>
              <a:buChar char="n"/>
              <a:defRPr/>
            </a:pPr>
            <a:r>
              <a:rPr lang="en-GB" altLang="zh-CN" dirty="0" smtClean="0">
                <a:solidFill>
                  <a:schemeClr val="tx2"/>
                </a:solidFill>
                <a:latin typeface="Georgia" pitchFamily="18" charset="0"/>
              </a:rPr>
              <a:t>Design a network infrastructure to meet a specific CO2 reduction target and minimise cost and operation problems.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wipe(down)">
                                      <p:cBhvr>
                                        <p:cTn id="7" dur="500"/>
                                        <p:tgtEl>
                                          <p:spTgt spid="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xEl>
                                              <p:pRg st="1" end="1"/>
                                            </p:txEl>
                                          </p:spTgt>
                                        </p:tgtEl>
                                        <p:attrNameLst>
                                          <p:attrName>style.visibility</p:attrName>
                                        </p:attrNameLst>
                                      </p:cBhvr>
                                      <p:to>
                                        <p:strVal val="visible"/>
                                      </p:to>
                                    </p:set>
                                    <p:animEffect transition="in" filter="wipe(down)">
                                      <p:cBhvr>
                                        <p:cTn id="12" dur="5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1DAC2A1-E427-4718-A34B-695C22264D89}" type="slidenum">
              <a:rPr lang="en-GB" smtClean="0"/>
              <a:pPr/>
              <a:t>31</a:t>
            </a:fld>
            <a:endParaRPr lang="en-GB"/>
          </a:p>
        </p:txBody>
      </p:sp>
      <p:pic>
        <p:nvPicPr>
          <p:cNvPr id="256002" name="图片 18"/>
          <p:cNvPicPr>
            <a:picLocks noChangeAspect="1" noChangeArrowheads="1"/>
          </p:cNvPicPr>
          <p:nvPr/>
        </p:nvPicPr>
        <p:blipFill>
          <a:blip r:embed="rId3"/>
          <a:srcRect/>
          <a:stretch>
            <a:fillRect/>
          </a:stretch>
        </p:blipFill>
        <p:spPr bwMode="auto">
          <a:xfrm>
            <a:off x="304800" y="1066800"/>
            <a:ext cx="5410200" cy="5066689"/>
          </a:xfrm>
          <a:prstGeom prst="rect">
            <a:avLst/>
          </a:prstGeom>
          <a:noFill/>
          <a:ln w="9525">
            <a:noFill/>
            <a:miter lim="800000"/>
            <a:headEnd/>
            <a:tailEnd/>
          </a:ln>
        </p:spPr>
      </p:pic>
      <p:sp>
        <p:nvSpPr>
          <p:cNvPr id="6" name="TextBox 1"/>
          <p:cNvSpPr txBox="1">
            <a:spLocks noChangeArrowheads="1"/>
          </p:cNvSpPr>
          <p:nvPr/>
        </p:nvSpPr>
        <p:spPr bwMode="auto">
          <a:xfrm>
            <a:off x="152400" y="152400"/>
            <a:ext cx="7315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Integrated BGFC-GT </a:t>
            </a:r>
            <a:r>
              <a:rPr lang="en-US" altLang="zh-CN" sz="2400" b="1" dirty="0" err="1" smtClean="0">
                <a:solidFill>
                  <a:schemeClr val="bg1"/>
                </a:solidFill>
                <a:latin typeface="微软雅黑" pitchFamily="34" charset="-122"/>
                <a:ea typeface="微软雅黑" pitchFamily="34" charset="-122"/>
              </a:rPr>
              <a:t>Polygeneration</a:t>
            </a:r>
            <a:r>
              <a:rPr lang="en-US" altLang="zh-CN" sz="2400" b="1" dirty="0" smtClean="0">
                <a:solidFill>
                  <a:schemeClr val="bg1"/>
                </a:solidFill>
                <a:latin typeface="微软雅黑" pitchFamily="34" charset="-122"/>
                <a:ea typeface="微软雅黑" pitchFamily="34" charset="-122"/>
              </a:rPr>
              <a:t> </a:t>
            </a:r>
          </a:p>
        </p:txBody>
      </p:sp>
      <p:sp>
        <p:nvSpPr>
          <p:cNvPr id="7" name="矩形 6"/>
          <p:cNvSpPr/>
          <p:nvPr/>
        </p:nvSpPr>
        <p:spPr>
          <a:xfrm>
            <a:off x="5867400" y="1066800"/>
            <a:ext cx="2971800" cy="3077766"/>
          </a:xfrm>
          <a:prstGeom prst="rect">
            <a:avLst/>
          </a:prstGeom>
        </p:spPr>
        <p:txBody>
          <a:bodyPr wrap="square">
            <a:spAutoFit/>
          </a:bodyPr>
          <a:lstStyle/>
          <a:p>
            <a:pPr marL="342900" indent="-342900" algn="l">
              <a:buAutoNum type="arabicPeriod"/>
            </a:pPr>
            <a:r>
              <a:rPr lang="en-US" sz="1600" dirty="0" smtClean="0"/>
              <a:t>Zhao, Y., et. al., </a:t>
            </a:r>
            <a:r>
              <a:rPr lang="en-US" sz="1600" b="1" dirty="0" smtClean="0"/>
              <a:t>J. Power Sources</a:t>
            </a:r>
            <a:r>
              <a:rPr lang="en-US" sz="1600" dirty="0" smtClean="0"/>
              <a:t>, Vol. 196, Pages 9516-9527, 2011.</a:t>
            </a:r>
          </a:p>
          <a:p>
            <a:pPr marL="342900" indent="-342900" algn="l">
              <a:buAutoNum type="arabicPeriod"/>
            </a:pPr>
            <a:r>
              <a:rPr lang="en-US" sz="1600" dirty="0" err="1" smtClean="0"/>
              <a:t>Sadhukhan</a:t>
            </a:r>
            <a:r>
              <a:rPr lang="en-US" sz="1600" dirty="0" smtClean="0"/>
              <a:t>, J., et.al. </a:t>
            </a:r>
            <a:r>
              <a:rPr lang="en-US" sz="1600" b="1" dirty="0" smtClean="0"/>
              <a:t>Industrial &amp; Engineering Chemistry Research</a:t>
            </a:r>
            <a:r>
              <a:rPr lang="en-US" sz="1600" dirty="0" smtClean="0"/>
              <a:t>, Vol. 49, Pages 11506-11516, 2010.</a:t>
            </a:r>
          </a:p>
          <a:p>
            <a:pPr marL="342900" indent="-342900" algn="l">
              <a:buAutoNum type="arabicPeriod"/>
            </a:pPr>
            <a:r>
              <a:rPr lang="en-US" sz="1600" dirty="0" err="1" smtClean="0"/>
              <a:t>Sadhukhan</a:t>
            </a:r>
            <a:r>
              <a:rPr lang="en-US" sz="1600" dirty="0" smtClean="0"/>
              <a:t>, J., et. al. </a:t>
            </a:r>
            <a:r>
              <a:rPr lang="en-US" sz="1600" b="1" dirty="0" smtClean="0"/>
              <a:t>Chemical Engineering Science</a:t>
            </a:r>
            <a:r>
              <a:rPr lang="en-US" sz="1600" dirty="0" smtClean="0"/>
              <a:t>, Vol. 65, Pages 1942-1954, 2010.</a:t>
            </a:r>
            <a:endParaRPr lang="en-US" sz="1600" b="1" dirty="0" smtClean="0"/>
          </a:p>
          <a:p>
            <a:endParaRPr lang="zh-CN" altLang="en-US" dirty="0"/>
          </a:p>
        </p:txBody>
      </p:sp>
      <p:sp>
        <p:nvSpPr>
          <p:cNvPr id="10" name="矩形 9"/>
          <p:cNvSpPr/>
          <p:nvPr/>
        </p:nvSpPr>
        <p:spPr>
          <a:xfrm>
            <a:off x="3200400" y="6412468"/>
            <a:ext cx="2193229" cy="369332"/>
          </a:xfrm>
          <a:prstGeom prst="rect">
            <a:avLst/>
          </a:prstGeom>
        </p:spPr>
        <p:txBody>
          <a:bodyPr wrap="none">
            <a:spAutoFit/>
          </a:bodyPr>
          <a:lstStyle/>
          <a:p>
            <a:pPr algn="l"/>
            <a:r>
              <a:rPr lang="en-US" altLang="zh-CN" b="1" dirty="0" smtClean="0">
                <a:solidFill>
                  <a:schemeClr val="bg1"/>
                </a:solidFill>
                <a:latin typeface="微软雅黑" pitchFamily="34" charset="-122"/>
                <a:ea typeface="微软雅黑" pitchFamily="34" charset="-122"/>
              </a:rPr>
              <a:t>(NSFC 51206137)</a:t>
            </a:r>
            <a:endParaRPr lang="en-US" altLang="zh-CN" b="1" dirty="0">
              <a:solidFill>
                <a:schemeClr val="bg1"/>
              </a:solidFill>
              <a:latin typeface="微软雅黑" pitchFamily="34" charset="-122"/>
              <a:ea typeface="微软雅黑" pitchFamily="34" charset="-122"/>
            </a:endParaRPr>
          </a:p>
        </p:txBody>
      </p:sp>
      <p:pic>
        <p:nvPicPr>
          <p:cNvPr id="11" name="Picture 151"/>
          <p:cNvPicPr>
            <a:picLocks noChangeAspect="1" noChangeArrowheads="1"/>
          </p:cNvPicPr>
          <p:nvPr/>
        </p:nvPicPr>
        <p:blipFill>
          <a:blip r:embed="rId4" cstate="print"/>
          <a:srcRect/>
          <a:stretch>
            <a:fillRect/>
          </a:stretch>
        </p:blipFill>
        <p:spPr bwMode="auto">
          <a:xfrm>
            <a:off x="304799" y="1066799"/>
            <a:ext cx="5410203" cy="3200402"/>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srcRect/>
          <a:stretch>
            <a:fillRect/>
          </a:stretch>
        </p:blipFill>
        <p:spPr bwMode="auto">
          <a:xfrm>
            <a:off x="304800" y="4129791"/>
            <a:ext cx="8458200" cy="211860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457200" y="304800"/>
            <a:ext cx="8305800" cy="563562"/>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pic>
        <p:nvPicPr>
          <p:cNvPr id="13" name="Picture 2"/>
          <p:cNvPicPr>
            <a:picLocks noChangeAspect="1" noChangeArrowheads="1"/>
          </p:cNvPicPr>
          <p:nvPr/>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15" name="TextBox 1"/>
          <p:cNvSpPr>
            <a:spLocks noChangeArrowheads="1"/>
          </p:cNvSpPr>
          <p:nvPr/>
        </p:nvSpPr>
        <p:spPr bwMode="auto">
          <a:xfrm>
            <a:off x="152400" y="152400"/>
            <a:ext cx="66294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sym typeface="Arial" charset="0"/>
              </a:rPr>
              <a:t>SOFC-GT Hybrid Systems</a:t>
            </a:r>
          </a:p>
        </p:txBody>
      </p:sp>
      <p:sp>
        <p:nvSpPr>
          <p:cNvPr id="16" name="灯片编号占位符 3"/>
          <p:cNvSpPr>
            <a:spLocks noGrp="1"/>
          </p:cNvSpPr>
          <p:nvPr>
            <p:ph type="sldNum" sz="quarter" idx="12"/>
          </p:nvPr>
        </p:nvSpPr>
        <p:spPr>
          <a:xfrm>
            <a:off x="6553200" y="6356350"/>
            <a:ext cx="2133600" cy="365125"/>
          </a:xfrm>
        </p:spPr>
        <p:txBody>
          <a:bodyPr/>
          <a:lstStyle/>
          <a:p>
            <a:fld id="{B1DAC2A1-E427-4718-A34B-695C22264D89}" type="slidenum">
              <a:rPr lang="en-GB" smtClean="0"/>
              <a:pPr/>
              <a:t>32</a:t>
            </a:fld>
            <a:endParaRPr lang="en-GB" dirty="0"/>
          </a:p>
        </p:txBody>
      </p:sp>
      <p:pic>
        <p:nvPicPr>
          <p:cNvPr id="42" name="Picture 1"/>
          <p:cNvPicPr>
            <a:picLocks noChangeAspect="1" noChangeArrowheads="1"/>
          </p:cNvPicPr>
          <p:nvPr/>
        </p:nvPicPr>
        <p:blipFill>
          <a:blip r:embed="rId4" cstate="print"/>
          <a:srcRect/>
          <a:stretch>
            <a:fillRect/>
          </a:stretch>
        </p:blipFill>
        <p:spPr bwMode="auto">
          <a:xfrm>
            <a:off x="533400" y="914401"/>
            <a:ext cx="3581400" cy="2206992"/>
          </a:xfrm>
          <a:prstGeom prst="rect">
            <a:avLst/>
          </a:prstGeom>
          <a:noFill/>
          <a:ln w="9525">
            <a:noFill/>
            <a:miter lim="800000"/>
            <a:headEnd/>
            <a:tailEnd/>
          </a:ln>
        </p:spPr>
      </p:pic>
      <p:pic>
        <p:nvPicPr>
          <p:cNvPr id="65" name="Picture 1"/>
          <p:cNvPicPr>
            <a:picLocks noChangeAspect="1" noChangeArrowheads="1"/>
          </p:cNvPicPr>
          <p:nvPr/>
        </p:nvPicPr>
        <p:blipFill>
          <a:blip r:embed="rId5" cstate="print"/>
          <a:srcRect/>
          <a:stretch>
            <a:fillRect/>
          </a:stretch>
        </p:blipFill>
        <p:spPr bwMode="auto">
          <a:xfrm>
            <a:off x="4648200" y="990600"/>
            <a:ext cx="4114800" cy="3204796"/>
          </a:xfrm>
          <a:prstGeom prst="rect">
            <a:avLst/>
          </a:prstGeom>
          <a:noFill/>
          <a:ln w="9525">
            <a:noFill/>
            <a:miter lim="800000"/>
            <a:headEnd/>
            <a:tailEnd/>
          </a:ln>
        </p:spPr>
      </p:pic>
      <p:pic>
        <p:nvPicPr>
          <p:cNvPr id="260098" name="Picture 2"/>
          <p:cNvPicPr>
            <a:picLocks noChangeAspect="1" noChangeArrowheads="1"/>
          </p:cNvPicPr>
          <p:nvPr/>
        </p:nvPicPr>
        <p:blipFill>
          <a:blip r:embed="rId6"/>
          <a:srcRect/>
          <a:stretch>
            <a:fillRect/>
          </a:stretch>
        </p:blipFill>
        <p:spPr bwMode="auto">
          <a:xfrm>
            <a:off x="443154" y="3200400"/>
            <a:ext cx="4128846" cy="3026890"/>
          </a:xfrm>
          <a:prstGeom prst="rect">
            <a:avLst/>
          </a:prstGeom>
          <a:noFill/>
          <a:ln w="9525">
            <a:noFill/>
            <a:miter lim="800000"/>
            <a:headEnd/>
            <a:tailEnd/>
          </a:ln>
          <a:effectLst/>
        </p:spPr>
      </p:pic>
      <p:sp>
        <p:nvSpPr>
          <p:cNvPr id="69" name="矩形 68"/>
          <p:cNvSpPr/>
          <p:nvPr/>
        </p:nvSpPr>
        <p:spPr>
          <a:xfrm>
            <a:off x="4800600" y="4495800"/>
            <a:ext cx="4038600" cy="1569660"/>
          </a:xfrm>
          <a:prstGeom prst="rect">
            <a:avLst/>
          </a:prstGeom>
        </p:spPr>
        <p:txBody>
          <a:bodyPr wrap="square">
            <a:spAutoFit/>
          </a:bodyPr>
          <a:lstStyle/>
          <a:p>
            <a:pPr marL="342900" indent="-342900" algn="l">
              <a:buAutoNum type="arabicPeriod"/>
            </a:pPr>
            <a:r>
              <a:rPr lang="en-US" sz="1600" dirty="0" smtClean="0"/>
              <a:t>Zhao, Y., et. al. </a:t>
            </a:r>
            <a:r>
              <a:rPr lang="en-US" sz="1600" b="1" dirty="0" smtClean="0"/>
              <a:t>Int. J. Hydrogen Energy</a:t>
            </a:r>
            <a:r>
              <a:rPr lang="en-US" sz="1600" dirty="0" smtClean="0"/>
              <a:t>, Vol. 36, Pages 10235-10246, 2011.</a:t>
            </a:r>
          </a:p>
          <a:p>
            <a:pPr marL="342900" indent="-342900" algn="l">
              <a:buAutoNum type="arabicPeriod"/>
            </a:pPr>
            <a:r>
              <a:rPr lang="en-US" sz="1600" dirty="0" smtClean="0"/>
              <a:t>Zhao, Y., et. al. </a:t>
            </a:r>
            <a:r>
              <a:rPr lang="en-US" sz="1600" b="1" dirty="0" smtClean="0"/>
              <a:t>Fuel Cells</a:t>
            </a:r>
            <a:r>
              <a:rPr lang="en-US" sz="1600" dirty="0" smtClean="0"/>
              <a:t>, Vol. 10, Pages 181-193, 2010.</a:t>
            </a:r>
          </a:p>
          <a:p>
            <a:pPr marL="342900" indent="-342900" algn="l">
              <a:buAutoNum type="arabicPeriod"/>
            </a:pPr>
            <a:r>
              <a:rPr lang="en-US" sz="1600" dirty="0" smtClean="0"/>
              <a:t>Zhang, X., et. Al., </a:t>
            </a:r>
            <a:r>
              <a:rPr lang="en-US" sz="1600" b="1" dirty="0" smtClean="0"/>
              <a:t>Int. J. Hydrogen Energy</a:t>
            </a:r>
            <a:r>
              <a:rPr lang="en-US" sz="1600" dirty="0" smtClean="0"/>
              <a:t>, Vol. 36, Pages 15304-15312, 2011.</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http://www.calor.co.uk/images/future-energy/fuel-cell-chp.jpg"/>
          <p:cNvPicPr>
            <a:picLocks noChangeAspect="1" noChangeArrowheads="1"/>
          </p:cNvPicPr>
          <p:nvPr/>
        </p:nvPicPr>
        <p:blipFill>
          <a:blip r:embed="rId3" cstate="print"/>
          <a:srcRect/>
          <a:stretch>
            <a:fillRect/>
          </a:stretch>
        </p:blipFill>
        <p:spPr bwMode="auto">
          <a:xfrm>
            <a:off x="755576" y="1447800"/>
            <a:ext cx="7666814" cy="4320480"/>
          </a:xfrm>
          <a:prstGeom prst="rect">
            <a:avLst/>
          </a:prstGeom>
          <a:noFill/>
          <a:ln w="9525">
            <a:noFill/>
            <a:miter lim="800000"/>
            <a:headEnd/>
            <a:tailEnd/>
          </a:ln>
        </p:spPr>
      </p:pic>
      <p:grpSp>
        <p:nvGrpSpPr>
          <p:cNvPr id="2" name="Group 15"/>
          <p:cNvGrpSpPr/>
          <p:nvPr/>
        </p:nvGrpSpPr>
        <p:grpSpPr>
          <a:xfrm>
            <a:off x="611560" y="1524000"/>
            <a:ext cx="2520280" cy="2232248"/>
            <a:chOff x="5580112" y="2060848"/>
            <a:chExt cx="2520280" cy="2232248"/>
          </a:xfrm>
        </p:grpSpPr>
        <p:sp>
          <p:nvSpPr>
            <p:cNvPr id="18" name="Oval 17"/>
            <p:cNvSpPr/>
            <p:nvPr/>
          </p:nvSpPr>
          <p:spPr>
            <a:xfrm>
              <a:off x="5580112" y="2060848"/>
              <a:ext cx="2520280" cy="223224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6136" y="2564904"/>
              <a:ext cx="2041288" cy="1221533"/>
            </a:xfrm>
            <a:prstGeom prst="rect">
              <a:avLst/>
            </a:prstGeom>
            <a:noFill/>
            <a:ln w="9525">
              <a:noFill/>
              <a:miter lim="800000"/>
              <a:headEnd/>
              <a:tailEnd/>
            </a:ln>
          </p:spPr>
        </p:pic>
      </p:grpSp>
      <p:pic>
        <p:nvPicPr>
          <p:cNvPr id="8" name="Picture 2"/>
          <p:cNvPicPr>
            <a:picLocks noChangeAspect="1" noChangeArrowheads="1"/>
          </p:cNvPicPr>
          <p:nvPr/>
        </p:nvPicPr>
        <p:blipFill>
          <a:blip r:embed="rId5" cstate="print"/>
          <a:srcRect/>
          <a:stretch>
            <a:fillRect/>
          </a:stretch>
        </p:blipFill>
        <p:spPr bwMode="auto">
          <a:xfrm>
            <a:off x="6527800" y="55563"/>
            <a:ext cx="2568575" cy="596900"/>
          </a:xfrm>
          <a:prstGeom prst="rect">
            <a:avLst/>
          </a:prstGeom>
          <a:noFill/>
          <a:ln w="9525">
            <a:noFill/>
            <a:miter lim="800000"/>
            <a:headEnd/>
            <a:tailEnd/>
          </a:ln>
        </p:spPr>
      </p:pic>
      <p:sp>
        <p:nvSpPr>
          <p:cNvPr id="10" name="灯片编号占位符 3"/>
          <p:cNvSpPr>
            <a:spLocks noGrp="1"/>
          </p:cNvSpPr>
          <p:nvPr>
            <p:ph type="sldNum" sz="quarter" idx="12"/>
          </p:nvPr>
        </p:nvSpPr>
        <p:spPr>
          <a:xfrm>
            <a:off x="6553200" y="6356350"/>
            <a:ext cx="2133600" cy="365125"/>
          </a:xfrm>
        </p:spPr>
        <p:txBody>
          <a:bodyPr/>
          <a:lstStyle/>
          <a:p>
            <a:fld id="{B1DAC2A1-E427-4718-A34B-695C22264D89}" type="slidenum">
              <a:rPr lang="en-GB" smtClean="0"/>
              <a:pPr/>
              <a:t>33</a:t>
            </a:fld>
            <a:endParaRPr lang="en-GB" dirty="0"/>
          </a:p>
        </p:txBody>
      </p:sp>
      <p:pic>
        <p:nvPicPr>
          <p:cNvPr id="11" name="Picture 3"/>
          <p:cNvPicPr>
            <a:picLocks noChangeAspect="1" noChangeArrowheads="1"/>
          </p:cNvPicPr>
          <p:nvPr/>
        </p:nvPicPr>
        <p:blipFill>
          <a:blip r:embed="rId6" cstate="print"/>
          <a:srcRect/>
          <a:stretch>
            <a:fillRect/>
          </a:stretch>
        </p:blipFill>
        <p:spPr bwMode="auto">
          <a:xfrm>
            <a:off x="277318" y="1447800"/>
            <a:ext cx="8561882" cy="4267200"/>
          </a:xfrm>
          <a:prstGeom prst="rect">
            <a:avLst/>
          </a:prstGeom>
          <a:noFill/>
          <a:ln w="9525">
            <a:noFill/>
            <a:miter lim="800000"/>
            <a:headEnd/>
            <a:tailEnd/>
          </a:ln>
        </p:spPr>
      </p:pic>
      <p:sp>
        <p:nvSpPr>
          <p:cNvPr id="12" name="TextBox 1"/>
          <p:cNvSpPr txBox="1">
            <a:spLocks noChangeArrowheads="1"/>
          </p:cNvSpPr>
          <p:nvPr/>
        </p:nvSpPr>
        <p:spPr bwMode="auto">
          <a:xfrm>
            <a:off x="152400" y="209490"/>
            <a:ext cx="7086600" cy="430887"/>
          </a:xfrm>
          <a:prstGeom prst="rect">
            <a:avLst/>
          </a:prstGeom>
          <a:noFill/>
          <a:ln w="9525">
            <a:noFill/>
            <a:miter lim="800000"/>
            <a:headEnd/>
            <a:tailEnd/>
          </a:ln>
        </p:spPr>
        <p:txBody>
          <a:bodyPr wrap="square">
            <a:spAutoFit/>
          </a:bodyPr>
          <a:lstStyle/>
          <a:p>
            <a:pPr algn="l"/>
            <a:r>
              <a:rPr lang="en-US" altLang="zh-CN" sz="2200" b="1" dirty="0" smtClean="0">
                <a:solidFill>
                  <a:schemeClr val="bg1"/>
                </a:solidFill>
                <a:latin typeface="微软雅黑" pitchFamily="34" charset="-122"/>
                <a:ea typeface="微软雅黑" pitchFamily="34" charset="-122"/>
              </a:rPr>
              <a:t>SOFC Micro-CHP for Residential Applications</a:t>
            </a:r>
            <a:endParaRPr lang="en-US" altLang="zh-CN" sz="2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34</a:t>
            </a:fld>
            <a:endParaRPr lang="en-US"/>
          </a:p>
        </p:txBody>
      </p:sp>
      <p:sp>
        <p:nvSpPr>
          <p:cNvPr id="4" name="TextBox 1"/>
          <p:cNvSpPr>
            <a:spLocks noChangeArrowheads="1"/>
          </p:cNvSpPr>
          <p:nvPr/>
        </p:nvSpPr>
        <p:spPr bwMode="auto">
          <a:xfrm>
            <a:off x="152400" y="228600"/>
            <a:ext cx="6781800" cy="430887"/>
          </a:xfrm>
          <a:prstGeom prst="rect">
            <a:avLst/>
          </a:prstGeom>
          <a:noFill/>
          <a:ln w="9525">
            <a:noFill/>
            <a:miter lim="800000"/>
            <a:headEnd/>
            <a:tailEnd/>
          </a:ln>
        </p:spPr>
        <p:txBody>
          <a:bodyPr wrap="square">
            <a:spAutoFit/>
          </a:bodyPr>
          <a:lstStyle/>
          <a:p>
            <a:pPr algn="l"/>
            <a:r>
              <a:rPr lang="en-US" altLang="zh-CN" sz="2200" b="1" dirty="0" err="1" smtClean="0">
                <a:solidFill>
                  <a:schemeClr val="bg1"/>
                </a:solidFill>
                <a:latin typeface="微软雅黑" pitchFamily="34" charset="-122"/>
                <a:ea typeface="微软雅黑" pitchFamily="34" charset="-122"/>
                <a:sym typeface="Arial" charset="0"/>
              </a:rPr>
              <a:t>Modelling</a:t>
            </a:r>
            <a:r>
              <a:rPr lang="en-US" altLang="zh-CN" sz="2200" b="1" dirty="0" smtClean="0">
                <a:solidFill>
                  <a:schemeClr val="bg1"/>
                </a:solidFill>
                <a:latin typeface="微软雅黑" pitchFamily="34" charset="-122"/>
                <a:ea typeface="微软雅黑" pitchFamily="34" charset="-122"/>
                <a:sym typeface="Arial" charset="0"/>
              </a:rPr>
              <a:t> S-CO</a:t>
            </a:r>
            <a:r>
              <a:rPr lang="en-US" altLang="zh-CN" sz="2200" b="1" baseline="-25000" dirty="0" smtClean="0">
                <a:solidFill>
                  <a:schemeClr val="bg1"/>
                </a:solidFill>
                <a:latin typeface="微软雅黑" pitchFamily="34" charset="-122"/>
                <a:ea typeface="微软雅黑" pitchFamily="34" charset="-122"/>
                <a:sym typeface="Arial" charset="0"/>
              </a:rPr>
              <a:t>2</a:t>
            </a:r>
            <a:r>
              <a:rPr lang="en-US" altLang="zh-CN" sz="2200" b="1" dirty="0" smtClean="0">
                <a:solidFill>
                  <a:schemeClr val="bg1"/>
                </a:solidFill>
                <a:latin typeface="微软雅黑" pitchFamily="34" charset="-122"/>
                <a:ea typeface="微软雅黑" pitchFamily="34" charset="-122"/>
                <a:sym typeface="Arial" charset="0"/>
              </a:rPr>
              <a:t> </a:t>
            </a:r>
            <a:r>
              <a:rPr lang="en-US" altLang="zh-CN" sz="2200" b="1" dirty="0" err="1" smtClean="0">
                <a:solidFill>
                  <a:schemeClr val="bg1"/>
                </a:solidFill>
                <a:latin typeface="微软雅黑" pitchFamily="34" charset="-122"/>
                <a:ea typeface="微软雅黑" pitchFamily="34" charset="-122"/>
                <a:sym typeface="Arial" charset="0"/>
              </a:rPr>
              <a:t>Brayton</a:t>
            </a:r>
            <a:r>
              <a:rPr lang="en-US" altLang="zh-CN" sz="2200" b="1" dirty="0" smtClean="0">
                <a:solidFill>
                  <a:schemeClr val="bg1"/>
                </a:solidFill>
                <a:latin typeface="微软雅黑" pitchFamily="34" charset="-122"/>
                <a:ea typeface="微软雅黑" pitchFamily="34" charset="-122"/>
                <a:sym typeface="Arial" charset="0"/>
              </a:rPr>
              <a:t> Cycle and S-ORC</a:t>
            </a:r>
            <a:endParaRPr lang="en-US" altLang="zh-CN" sz="2200" b="1" dirty="0">
              <a:solidFill>
                <a:schemeClr val="bg1"/>
              </a:solidFill>
              <a:latin typeface="微软雅黑" pitchFamily="34" charset="-122"/>
              <a:ea typeface="微软雅黑" pitchFamily="34" charset="-122"/>
              <a:sym typeface="Arial" charset="0"/>
            </a:endParaRPr>
          </a:p>
        </p:txBody>
      </p:sp>
      <p:pic>
        <p:nvPicPr>
          <p:cNvPr id="1026" name="Picture 2"/>
          <p:cNvPicPr>
            <a:picLocks noChangeAspect="1" noChangeArrowheads="1"/>
          </p:cNvPicPr>
          <p:nvPr/>
        </p:nvPicPr>
        <p:blipFill>
          <a:blip r:embed="rId3"/>
          <a:srcRect/>
          <a:stretch>
            <a:fillRect/>
          </a:stretch>
        </p:blipFill>
        <p:spPr bwMode="auto">
          <a:xfrm>
            <a:off x="432579" y="990600"/>
            <a:ext cx="4672821" cy="2819400"/>
          </a:xfrm>
          <a:prstGeom prst="rect">
            <a:avLst/>
          </a:prstGeom>
          <a:noFill/>
          <a:ln w="9525">
            <a:noFill/>
            <a:miter lim="800000"/>
            <a:headEnd/>
            <a:tailEnd/>
          </a:ln>
          <a:effectLst/>
        </p:spPr>
      </p:pic>
      <p:pic>
        <p:nvPicPr>
          <p:cNvPr id="3" name="图片 2"/>
          <p:cNvPicPr/>
          <p:nvPr/>
        </p:nvPicPr>
        <p:blipFill>
          <a:blip r:embed="rId4" cstate="print"/>
          <a:srcRect/>
          <a:stretch>
            <a:fillRect/>
          </a:stretch>
        </p:blipFill>
        <p:spPr bwMode="auto">
          <a:xfrm>
            <a:off x="5334000" y="990600"/>
            <a:ext cx="3276600" cy="2819400"/>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2057400" y="3962400"/>
            <a:ext cx="3048000" cy="2066008"/>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5334000" y="3938593"/>
            <a:ext cx="3290887" cy="2262728"/>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cstate="print"/>
          <a:srcRect/>
          <a:stretch>
            <a:fillRect/>
          </a:stretch>
        </p:blipFill>
        <p:spPr bwMode="auto">
          <a:xfrm>
            <a:off x="304800" y="5029200"/>
            <a:ext cx="1905000" cy="903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DAC2A1-E427-4718-A34B-695C22264D89}" type="slidenum">
              <a:rPr lang="en-GB" smtClean="0"/>
              <a:pPr/>
              <a:t>35</a:t>
            </a:fld>
            <a:endParaRPr lang="en-GB" dirty="0"/>
          </a:p>
        </p:txBody>
      </p:sp>
      <p:pic>
        <p:nvPicPr>
          <p:cNvPr id="8" name="Picture 2"/>
          <p:cNvPicPr>
            <a:picLocks noChangeAspect="1" noChangeArrowheads="1"/>
          </p:cNvPicPr>
          <p:nvPr/>
        </p:nvPicPr>
        <p:blipFill>
          <a:blip r:embed="rId3" cstate="print"/>
          <a:srcRect/>
          <a:stretch>
            <a:fillRect/>
          </a:stretch>
        </p:blipFill>
        <p:spPr bwMode="auto">
          <a:xfrm>
            <a:off x="6527800" y="55563"/>
            <a:ext cx="2568575" cy="596900"/>
          </a:xfrm>
          <a:prstGeom prst="rect">
            <a:avLst/>
          </a:prstGeom>
          <a:noFill/>
          <a:ln w="9525">
            <a:noFill/>
            <a:miter lim="800000"/>
            <a:headEnd/>
            <a:tailEnd/>
          </a:ln>
        </p:spPr>
      </p:pic>
      <p:sp>
        <p:nvSpPr>
          <p:cNvPr id="9" name="TextBox 1"/>
          <p:cNvSpPr>
            <a:spLocks noChangeArrowheads="1"/>
          </p:cNvSpPr>
          <p:nvPr/>
        </p:nvSpPr>
        <p:spPr bwMode="auto">
          <a:xfrm>
            <a:off x="152400" y="228600"/>
            <a:ext cx="6781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sym typeface="Arial" charset="0"/>
              </a:rPr>
              <a:t>BGFC-GT-GSHP Hybrid Systems</a:t>
            </a:r>
            <a:endParaRPr lang="en-US" altLang="zh-CN" sz="2400" b="1" dirty="0">
              <a:solidFill>
                <a:schemeClr val="bg1"/>
              </a:solidFill>
              <a:latin typeface="微软雅黑" pitchFamily="34" charset="-122"/>
              <a:ea typeface="微软雅黑" pitchFamily="34" charset="-122"/>
              <a:sym typeface="Arial" charset="0"/>
            </a:endParaRPr>
          </a:p>
        </p:txBody>
      </p:sp>
      <p:pic>
        <p:nvPicPr>
          <p:cNvPr id="263171" name="Picture 3"/>
          <p:cNvPicPr>
            <a:picLocks noChangeAspect="1" noChangeArrowheads="1"/>
          </p:cNvPicPr>
          <p:nvPr/>
        </p:nvPicPr>
        <p:blipFill>
          <a:blip r:embed="rId4"/>
          <a:srcRect/>
          <a:stretch>
            <a:fillRect/>
          </a:stretch>
        </p:blipFill>
        <p:spPr bwMode="auto">
          <a:xfrm>
            <a:off x="123825" y="990600"/>
            <a:ext cx="8867775" cy="4238046"/>
          </a:xfrm>
          <a:prstGeom prst="rect">
            <a:avLst/>
          </a:prstGeom>
          <a:noFill/>
          <a:ln w="9525">
            <a:noFill/>
            <a:miter lim="800000"/>
            <a:headEnd/>
            <a:tailEnd/>
          </a:ln>
          <a:effectLst/>
        </p:spPr>
      </p:pic>
      <p:sp>
        <p:nvSpPr>
          <p:cNvPr id="5156" name="Rectangle 36"/>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66" name="Picture 46"/>
          <p:cNvPicPr>
            <a:picLocks noChangeAspect="1" noChangeArrowheads="1"/>
          </p:cNvPicPr>
          <p:nvPr/>
        </p:nvPicPr>
        <p:blipFill>
          <a:blip r:embed="rId5"/>
          <a:srcRect/>
          <a:stretch>
            <a:fillRect/>
          </a:stretch>
        </p:blipFill>
        <p:spPr bwMode="auto">
          <a:xfrm>
            <a:off x="381000" y="4343400"/>
            <a:ext cx="3124200" cy="17807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0010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Smart </a:t>
            </a:r>
            <a:r>
              <a:rPr lang="en-US" altLang="zh-CN" sz="2400" b="1" dirty="0" smtClean="0">
                <a:solidFill>
                  <a:schemeClr val="bg1">
                    <a:lumMod val="85000"/>
                  </a:schemeClr>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tx2"/>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Conclusions</a:t>
            </a:r>
            <a:endParaRPr lang="zh-CN" altLang="zh-CN" sz="2400" b="1" dirty="0" smtClean="0">
              <a:solidFill>
                <a:schemeClr val="bg1">
                  <a:lumMod val="85000"/>
                </a:schemeClr>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066800"/>
            <a:ext cx="8104188" cy="5087937"/>
          </a:xfrm>
          <a:prstGeom prst="rect">
            <a:avLst/>
          </a:prstGeom>
        </p:spPr>
        <p:txBody>
          <a:bodyPr>
            <a:noAutofit/>
          </a:bodyPr>
          <a:lstStyle/>
          <a:p>
            <a:pPr>
              <a:lnSpc>
                <a:spcPct val="105000"/>
              </a:lnSpc>
              <a:spcBef>
                <a:spcPct val="40000"/>
              </a:spcBef>
              <a:spcAft>
                <a:spcPct val="20000"/>
              </a:spcAft>
              <a:buClr>
                <a:srgbClr val="FF0000"/>
              </a:buClr>
              <a:buFont typeface="Wingdings" pitchFamily="2" charset="2"/>
              <a:buChar char="n"/>
            </a:pPr>
            <a:r>
              <a:rPr lang="en-US" altLang="zh-CN" sz="2400" b="1" dirty="0" smtClean="0">
                <a:solidFill>
                  <a:schemeClr val="tx2"/>
                </a:solidFill>
                <a:latin typeface="Georgia" pitchFamily="18" charset="0"/>
                <a:ea typeface="宋体" charset="-122"/>
              </a:rPr>
              <a:t>Joint technology research &amp; development projects</a:t>
            </a:r>
          </a:p>
          <a:p>
            <a:pPr>
              <a:lnSpc>
                <a:spcPct val="105000"/>
              </a:lnSpc>
              <a:spcBef>
                <a:spcPct val="40000"/>
              </a:spcBef>
              <a:spcAft>
                <a:spcPct val="20000"/>
              </a:spcAft>
              <a:buClr>
                <a:srgbClr val="FF0000"/>
              </a:buClr>
              <a:buFont typeface="Wingdings" pitchFamily="2" charset="2"/>
              <a:buChar char="n"/>
            </a:pPr>
            <a:r>
              <a:rPr lang="en-US" altLang="zh-CN" sz="2400" b="1" dirty="0" smtClean="0">
                <a:solidFill>
                  <a:schemeClr val="tx2"/>
                </a:solidFill>
                <a:latin typeface="Georgia" pitchFamily="18" charset="0"/>
                <a:ea typeface="宋体" charset="-122"/>
              </a:rPr>
              <a:t>Joint alliance, labs or research centers</a:t>
            </a:r>
          </a:p>
          <a:p>
            <a:pPr>
              <a:lnSpc>
                <a:spcPct val="105000"/>
              </a:lnSpc>
              <a:spcBef>
                <a:spcPct val="40000"/>
              </a:spcBef>
              <a:spcAft>
                <a:spcPct val="20000"/>
              </a:spcAft>
              <a:buClr>
                <a:srgbClr val="FF0000"/>
              </a:buClr>
              <a:buFont typeface="Wingdings" pitchFamily="2" charset="2"/>
              <a:buChar char="n"/>
            </a:pPr>
            <a:r>
              <a:rPr lang="en-US" altLang="zh-CN" sz="2400" b="1" dirty="0" smtClean="0">
                <a:solidFill>
                  <a:schemeClr val="tx2"/>
                </a:solidFill>
                <a:latin typeface="Georgia" pitchFamily="18" charset="0"/>
                <a:ea typeface="宋体" charset="-122"/>
              </a:rPr>
              <a:t>Regular information exchange (policy, regulation, science, technology, market, …)</a:t>
            </a:r>
          </a:p>
          <a:p>
            <a:pPr>
              <a:lnSpc>
                <a:spcPct val="105000"/>
              </a:lnSpc>
              <a:spcBef>
                <a:spcPct val="40000"/>
              </a:spcBef>
              <a:spcAft>
                <a:spcPct val="20000"/>
              </a:spcAft>
              <a:buClr>
                <a:srgbClr val="FF0000"/>
              </a:buClr>
              <a:buFont typeface="Wingdings" pitchFamily="2" charset="2"/>
              <a:buChar char="n"/>
            </a:pPr>
            <a:r>
              <a:rPr lang="en-US" altLang="zh-CN" sz="2400" b="1" dirty="0" smtClean="0">
                <a:solidFill>
                  <a:schemeClr val="tx2"/>
                </a:solidFill>
                <a:latin typeface="Georgia" pitchFamily="18" charset="0"/>
                <a:ea typeface="宋体" charset="-122"/>
              </a:rPr>
              <a:t>Joint promotion/demonstration programs in both countries</a:t>
            </a:r>
          </a:p>
          <a:p>
            <a:pPr>
              <a:lnSpc>
                <a:spcPct val="105000"/>
              </a:lnSpc>
              <a:spcBef>
                <a:spcPct val="40000"/>
              </a:spcBef>
              <a:spcAft>
                <a:spcPct val="20000"/>
              </a:spcAft>
              <a:buClr>
                <a:srgbClr val="FF0000"/>
              </a:buClr>
              <a:buFont typeface="Wingdings" pitchFamily="2" charset="2"/>
              <a:buChar char="n"/>
            </a:pPr>
            <a:r>
              <a:rPr lang="en-US" altLang="zh-CN" sz="2400" b="1" dirty="0" smtClean="0">
                <a:solidFill>
                  <a:schemeClr val="tx2"/>
                </a:solidFill>
                <a:latin typeface="Georgia" pitchFamily="18" charset="0"/>
                <a:ea typeface="宋体" charset="-122"/>
                <a:cs typeface="Arial" pitchFamily="34" charset="0"/>
              </a:rPr>
              <a:t>…</a:t>
            </a:r>
            <a:endParaRPr lang="en-US" altLang="zh-CN" sz="2400" b="1" dirty="0" smtClean="0">
              <a:solidFill>
                <a:schemeClr val="tx2"/>
              </a:solidFill>
              <a:latin typeface="Arial" pitchFamily="34" charset="0"/>
              <a:ea typeface="微软雅黑" pitchFamily="34" charset="-122"/>
              <a:cs typeface="Arial" pitchFamily="34" charset="0"/>
            </a:endParaRPr>
          </a:p>
          <a:p>
            <a:pPr>
              <a:lnSpc>
                <a:spcPct val="105000"/>
              </a:lnSpc>
              <a:spcBef>
                <a:spcPct val="40000"/>
              </a:spcBef>
              <a:spcAft>
                <a:spcPct val="20000"/>
              </a:spcAft>
              <a:buNone/>
            </a:pPr>
            <a:endParaRPr lang="en-GB" altLang="zh-CN" sz="2400" b="1" dirty="0" smtClean="0">
              <a:solidFill>
                <a:schemeClr val="tx2"/>
              </a:solidFill>
              <a:latin typeface="Arial" pitchFamily="34" charset="0"/>
              <a:ea typeface="微软雅黑" pitchFamily="34" charset="-122"/>
              <a:cs typeface="Arial" pitchFamily="34" charset="0"/>
            </a:endParaRPr>
          </a:p>
          <a:p>
            <a:pPr>
              <a:lnSpc>
                <a:spcPct val="105000"/>
              </a:lnSpc>
              <a:spcBef>
                <a:spcPct val="40000"/>
              </a:spcBef>
              <a:spcAft>
                <a:spcPct val="20000"/>
              </a:spcAft>
              <a:buFont typeface="Arial" pitchFamily="34" charset="0"/>
              <a:buChar char="•"/>
            </a:pPr>
            <a:endParaRPr lang="en-GB" sz="2400" dirty="0" smtClean="0"/>
          </a:p>
          <a:p>
            <a:pPr marL="0" lvl="0" indent="0" eaLnBrk="1" fontAlgn="auto" hangingPunct="1">
              <a:spcBef>
                <a:spcPts val="0"/>
              </a:spcBef>
              <a:spcAft>
                <a:spcPts val="0"/>
              </a:spcAft>
              <a:buNone/>
              <a:defRPr/>
            </a:pPr>
            <a:endParaRPr lang="en-GB" sz="2400" b="1" dirty="0" smtClean="0">
              <a:solidFill>
                <a:srgbClr val="000000"/>
              </a:solidFill>
            </a:endParaRPr>
          </a:p>
          <a:p>
            <a:pPr marL="0" lvl="0" indent="0" eaLnBrk="1" fontAlgn="auto" hangingPunct="1">
              <a:spcBef>
                <a:spcPts val="0"/>
              </a:spcBef>
              <a:spcAft>
                <a:spcPts val="0"/>
              </a:spcAft>
              <a:buNone/>
              <a:defRPr/>
            </a:pPr>
            <a:endParaRPr lang="en-GB" sz="2400" b="1" dirty="0" smtClean="0">
              <a:solidFill>
                <a:srgbClr val="000000"/>
              </a:solidFill>
            </a:endParaRPr>
          </a:p>
          <a:p>
            <a:endParaRPr lang="en-GB" sz="2400" dirty="0" smtClean="0"/>
          </a:p>
          <a:p>
            <a:pPr>
              <a:lnSpc>
                <a:spcPct val="105000"/>
              </a:lnSpc>
              <a:spcBef>
                <a:spcPct val="40000"/>
              </a:spcBef>
              <a:spcAft>
                <a:spcPct val="20000"/>
              </a:spcAft>
              <a:buFont typeface="Arial" pitchFamily="34" charset="0"/>
              <a:buChar char="•"/>
            </a:pPr>
            <a:endParaRPr lang="en-GB" sz="2400" dirty="0" smtClean="0"/>
          </a:p>
          <a:p>
            <a:endParaRPr altLang="en-US" sz="2400" dirty="0" smtClean="0"/>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a typeface="微软雅黑" pitchFamily="34" charset="-122"/>
              <a:cs typeface="Arial" pitchFamily="34" charset="0"/>
            </a:endParaRPr>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a typeface="微软雅黑" pitchFamily="34" charset="-122"/>
              <a:cs typeface="Arial" pitchFamily="34" charset="0"/>
            </a:endParaRPr>
          </a:p>
          <a:p>
            <a:pPr algn="just">
              <a:buClr>
                <a:srgbClr val="002060"/>
              </a:buClr>
              <a:buSzPct val="100000"/>
              <a:buNone/>
            </a:pPr>
            <a:endParaRPr lang="en-GB" sz="1800" kern="1200" dirty="0" smtClean="0">
              <a:solidFill>
                <a:srgbClr val="002060"/>
              </a:solidFill>
              <a:latin typeface="Verdana" pitchFamily="34" charset="0"/>
              <a:ea typeface="宋体" pitchFamily="2" charset="-122"/>
              <a:cs typeface="Arial" pitchFamily="34" charset="0"/>
            </a:endParaRPr>
          </a:p>
          <a:p>
            <a:pPr algn="just">
              <a:buClr>
                <a:srgbClr val="002060"/>
              </a:buClr>
              <a:buSzPct val="100000"/>
              <a:buNone/>
            </a:pPr>
            <a:endParaRPr lang="en-GB" sz="1800" kern="1200" dirty="0" smtClean="0">
              <a:solidFill>
                <a:srgbClr val="002060"/>
              </a:solidFill>
              <a:latin typeface="Verdana" pitchFamily="34" charset="0"/>
              <a:ea typeface="宋体" pitchFamily="2" charset="-122"/>
              <a:cs typeface="Arial" pitchFamily="34" charset="0"/>
            </a:endParaRPr>
          </a:p>
        </p:txBody>
      </p:sp>
      <p:sp>
        <p:nvSpPr>
          <p:cNvPr id="6" name="TextBox 1"/>
          <p:cNvSpPr txBox="1">
            <a:spLocks noChangeArrowheads="1"/>
          </p:cNvSpPr>
          <p:nvPr/>
        </p:nvSpPr>
        <p:spPr bwMode="auto">
          <a:xfrm>
            <a:off x="76200" y="162580"/>
            <a:ext cx="7162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Collaboration</a:t>
            </a:r>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3400" y="1624548"/>
            <a:ext cx="8229600" cy="3785652"/>
          </a:xfrm>
          <a:prstGeom prst="rect">
            <a:avLst/>
          </a:prstGeom>
          <a:noFill/>
          <a:ln w="9525">
            <a:noFill/>
            <a:miter lim="800000"/>
            <a:headEnd/>
            <a:tailEnd/>
          </a:ln>
        </p:spPr>
        <p:txBody>
          <a:bodyPr wrap="square">
            <a:spAutoFit/>
          </a:bodyPr>
          <a:lstStyle/>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An Overview of IEEE</a:t>
            </a:r>
          </a:p>
          <a:p>
            <a:pPr algn="l">
              <a:lnSpc>
                <a:spcPct val="200000"/>
              </a:lnSpc>
              <a:spcBef>
                <a:spcPts val="0"/>
              </a:spcBef>
              <a:buClr>
                <a:srgbClr val="FF0000"/>
              </a:buClr>
              <a:buFont typeface="Wingdings" pitchFamily="2" charset="2"/>
              <a:buChar char="n"/>
            </a:pPr>
            <a:r>
              <a:rPr lang="en-GB" altLang="zh-CN" sz="2400" b="1" dirty="0" smtClean="0">
                <a:solidFill>
                  <a:schemeClr val="bg1">
                    <a:lumMod val="85000"/>
                  </a:schemeClr>
                </a:solidFill>
                <a:latin typeface="Georgia" pitchFamily="18" charset="0"/>
              </a:rPr>
              <a:t>  Smart </a:t>
            </a:r>
            <a:r>
              <a:rPr lang="en-US" altLang="zh-CN" sz="2400" b="1" dirty="0" smtClean="0">
                <a:solidFill>
                  <a:schemeClr val="bg1">
                    <a:lumMod val="85000"/>
                  </a:schemeClr>
                </a:solidFill>
                <a:latin typeface="Georgia" pitchFamily="18" charset="0"/>
              </a:rPr>
              <a:t>Urban Park Activities - Update on China</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Smart Urban Park R&amp;Ds at IEEE </a:t>
            </a:r>
          </a:p>
          <a:p>
            <a:pPr algn="l">
              <a:lnSpc>
                <a:spcPct val="200000"/>
              </a:lnSpc>
              <a:spcBef>
                <a:spcPts val="0"/>
              </a:spcBef>
              <a:buClr>
                <a:srgbClr val="FF0000"/>
              </a:buClr>
              <a:buFont typeface="Wingdings" pitchFamily="2" charset="2"/>
              <a:buChar char="n"/>
            </a:pPr>
            <a:r>
              <a:rPr lang="en-US" altLang="zh-CN" sz="2400" b="1" dirty="0" smtClean="0">
                <a:solidFill>
                  <a:schemeClr val="bg1">
                    <a:lumMod val="85000"/>
                  </a:schemeClr>
                </a:solidFill>
                <a:latin typeface="Georgia" pitchFamily="18" charset="0"/>
              </a:rPr>
              <a:t>  Opportunities for Collaboration</a:t>
            </a:r>
          </a:p>
          <a:p>
            <a:pPr algn="l">
              <a:lnSpc>
                <a:spcPct val="200000"/>
              </a:lnSpc>
              <a:spcBef>
                <a:spcPts val="0"/>
              </a:spcBef>
              <a:buClr>
                <a:srgbClr val="FF0000"/>
              </a:buClr>
              <a:buFont typeface="Wingdings" pitchFamily="2" charset="2"/>
              <a:buChar char="n"/>
            </a:pPr>
            <a:r>
              <a:rPr lang="en-GB" altLang="zh-CN" sz="2400" b="1" dirty="0" smtClean="0">
                <a:solidFill>
                  <a:schemeClr val="tx2"/>
                </a:solidFill>
                <a:latin typeface="Georgia" pitchFamily="18" charset="0"/>
              </a:rPr>
              <a:t>  Conclusions</a:t>
            </a:r>
            <a:endParaRPr lang="zh-CN" altLang="zh-CN" sz="2400" b="1" dirty="0" smtClean="0">
              <a:solidFill>
                <a:schemeClr val="tx2"/>
              </a:solidFill>
              <a:latin typeface="Georgia" pitchFamily="18" charset="0"/>
            </a:endParaRPr>
          </a:p>
        </p:txBody>
      </p:sp>
      <p:sp>
        <p:nvSpPr>
          <p:cNvPr id="4"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Outline</a:t>
            </a:r>
          </a:p>
        </p:txBody>
      </p:sp>
      <p:sp>
        <p:nvSpPr>
          <p:cNvPr id="5" name="灯片编号占位符 4"/>
          <p:cNvSpPr>
            <a:spLocks noGrp="1"/>
          </p:cNvSpPr>
          <p:nvPr>
            <p:ph type="sldNum" sz="quarter" idx="12"/>
          </p:nvPr>
        </p:nvSpPr>
        <p:spPr/>
        <p:txBody>
          <a:bodyPr/>
          <a:lstStyle/>
          <a:p>
            <a:pPr>
              <a:defRPr/>
            </a:pPr>
            <a:fld id="{AB6CE33D-4D65-4026-AAC9-C662B4C3B117}" type="slidenum">
              <a:rPr lang="en-US" altLang="zh-CN" smtClean="0"/>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066800"/>
            <a:ext cx="8104188" cy="5087937"/>
          </a:xfrm>
          <a:prstGeom prst="rect">
            <a:avLst/>
          </a:prstGeom>
        </p:spPr>
        <p:txBody>
          <a:bodyPr>
            <a:noAutofit/>
          </a:bodyPr>
          <a:lstStyle/>
          <a:p>
            <a:pPr algn="just">
              <a:lnSpc>
                <a:spcPct val="105000"/>
              </a:lnSpc>
              <a:spcBef>
                <a:spcPct val="40000"/>
              </a:spcBef>
              <a:spcAft>
                <a:spcPct val="20000"/>
              </a:spcAft>
              <a:buFont typeface="Arial" pitchFamily="34" charset="0"/>
              <a:buChar char="►"/>
            </a:pPr>
            <a:endParaRPr lang="en-GB" altLang="zh-CN" sz="2400" b="1" dirty="0" smtClean="0">
              <a:solidFill>
                <a:schemeClr val="tx2"/>
              </a:solidFill>
              <a:latin typeface="Arial" pitchFamily="34" charset="0"/>
            </a:endParaRPr>
          </a:p>
          <a:p>
            <a:pPr>
              <a:lnSpc>
                <a:spcPct val="105000"/>
              </a:lnSpc>
              <a:spcBef>
                <a:spcPct val="40000"/>
              </a:spcBef>
              <a:spcAft>
                <a:spcPct val="20000"/>
              </a:spcAft>
              <a:buClr>
                <a:srgbClr val="FF0000"/>
              </a:buClr>
              <a:buFont typeface="Wingdings" pitchFamily="2" charset="2"/>
              <a:buChar char="n"/>
            </a:pPr>
            <a:r>
              <a:rPr lang="en-GB" altLang="zh-CN" sz="2400" dirty="0" smtClean="0">
                <a:solidFill>
                  <a:schemeClr val="tx2"/>
                </a:solidFill>
                <a:latin typeface="Georgia" pitchFamily="18" charset="0"/>
                <a:ea typeface="宋体" charset="-122"/>
              </a:rPr>
              <a:t>We are </a:t>
            </a:r>
            <a:r>
              <a:rPr lang="en-US" altLang="zh-CN" sz="2400" dirty="0" smtClean="0">
                <a:solidFill>
                  <a:schemeClr val="tx2"/>
                </a:solidFill>
                <a:latin typeface="Georgia" pitchFamily="18" charset="0"/>
                <a:ea typeface="宋体" charset="-122"/>
              </a:rPr>
              <a:t>developing integrated models, methodologies and tools to understand, capture, operate and manage complex, multi-scaled energy systems. </a:t>
            </a:r>
          </a:p>
          <a:p>
            <a:pPr>
              <a:lnSpc>
                <a:spcPct val="105000"/>
              </a:lnSpc>
              <a:spcBef>
                <a:spcPct val="40000"/>
              </a:spcBef>
              <a:spcAft>
                <a:spcPct val="20000"/>
              </a:spcAft>
              <a:buClr>
                <a:srgbClr val="FF0000"/>
              </a:buClr>
              <a:buFont typeface="Wingdings" pitchFamily="2" charset="2"/>
              <a:buChar char="n"/>
            </a:pPr>
            <a:endParaRPr lang="en-US" altLang="zh-CN" sz="2400" dirty="0" smtClean="0">
              <a:solidFill>
                <a:schemeClr val="tx2"/>
              </a:solidFill>
              <a:latin typeface="Georgia" pitchFamily="18" charset="0"/>
              <a:ea typeface="宋体" charset="-122"/>
            </a:endParaRPr>
          </a:p>
          <a:p>
            <a:pPr>
              <a:lnSpc>
                <a:spcPct val="105000"/>
              </a:lnSpc>
              <a:spcBef>
                <a:spcPct val="40000"/>
              </a:spcBef>
              <a:spcAft>
                <a:spcPct val="20000"/>
              </a:spcAft>
              <a:buClr>
                <a:srgbClr val="FF0000"/>
              </a:buClr>
              <a:buFont typeface="Wingdings" pitchFamily="2" charset="2"/>
              <a:buChar char="n"/>
            </a:pPr>
            <a:r>
              <a:rPr lang="en-US" altLang="zh-CN" sz="2400" dirty="0" smtClean="0">
                <a:solidFill>
                  <a:schemeClr val="tx2"/>
                </a:solidFill>
                <a:latin typeface="Georgia" pitchFamily="18" charset="0"/>
                <a:ea typeface="宋体" charset="-122"/>
              </a:rPr>
              <a:t>We are developing and promoting advanced energy efficient technologies, systems and practices, with an emphasis on economically and environmentally attractive deployment.</a:t>
            </a:r>
            <a:r>
              <a:rPr lang="en-GB" altLang="zh-CN" sz="2400" dirty="0" smtClean="0">
                <a:solidFill>
                  <a:schemeClr val="tx2"/>
                </a:solidFill>
                <a:latin typeface="Georgia" pitchFamily="18" charset="0"/>
                <a:ea typeface="宋体" charset="-122"/>
              </a:rPr>
              <a:t> </a:t>
            </a:r>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ndParaRPr>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a typeface="微软雅黑" pitchFamily="34" charset="-122"/>
              <a:cs typeface="Arial" pitchFamily="34" charset="0"/>
            </a:endParaRPr>
          </a:p>
          <a:p>
            <a:pPr>
              <a:lnSpc>
                <a:spcPct val="105000"/>
              </a:lnSpc>
              <a:spcBef>
                <a:spcPct val="40000"/>
              </a:spcBef>
              <a:spcAft>
                <a:spcPct val="20000"/>
              </a:spcAft>
              <a:buNone/>
            </a:pPr>
            <a:endParaRPr lang="en-GB" altLang="zh-CN" sz="2400" b="1" dirty="0" smtClean="0">
              <a:solidFill>
                <a:schemeClr val="tx2"/>
              </a:solidFill>
              <a:latin typeface="Arial" pitchFamily="34" charset="0"/>
              <a:ea typeface="微软雅黑" pitchFamily="34" charset="-122"/>
              <a:cs typeface="Arial" pitchFamily="34" charset="0"/>
            </a:endParaRPr>
          </a:p>
          <a:p>
            <a:pPr>
              <a:lnSpc>
                <a:spcPct val="105000"/>
              </a:lnSpc>
              <a:spcBef>
                <a:spcPct val="40000"/>
              </a:spcBef>
              <a:spcAft>
                <a:spcPct val="20000"/>
              </a:spcAft>
              <a:buFont typeface="Arial" pitchFamily="34" charset="0"/>
              <a:buChar char="•"/>
            </a:pPr>
            <a:endParaRPr lang="en-GB" sz="2400" dirty="0" smtClean="0"/>
          </a:p>
          <a:p>
            <a:pPr marL="0" lvl="0" indent="0" eaLnBrk="1" fontAlgn="auto" hangingPunct="1">
              <a:spcBef>
                <a:spcPts val="0"/>
              </a:spcBef>
              <a:spcAft>
                <a:spcPts val="0"/>
              </a:spcAft>
              <a:buNone/>
              <a:defRPr/>
            </a:pPr>
            <a:endParaRPr lang="en-GB" sz="2400" b="1" dirty="0" smtClean="0">
              <a:solidFill>
                <a:srgbClr val="000000"/>
              </a:solidFill>
            </a:endParaRPr>
          </a:p>
          <a:p>
            <a:pPr marL="0" lvl="0" indent="0" eaLnBrk="1" fontAlgn="auto" hangingPunct="1">
              <a:spcBef>
                <a:spcPts val="0"/>
              </a:spcBef>
              <a:spcAft>
                <a:spcPts val="0"/>
              </a:spcAft>
              <a:buNone/>
              <a:defRPr/>
            </a:pPr>
            <a:endParaRPr lang="en-GB" sz="2400" b="1" dirty="0" smtClean="0">
              <a:solidFill>
                <a:srgbClr val="000000"/>
              </a:solidFill>
            </a:endParaRPr>
          </a:p>
          <a:p>
            <a:endParaRPr lang="en-GB" sz="2400" dirty="0" smtClean="0"/>
          </a:p>
          <a:p>
            <a:pPr>
              <a:lnSpc>
                <a:spcPct val="105000"/>
              </a:lnSpc>
              <a:spcBef>
                <a:spcPct val="40000"/>
              </a:spcBef>
              <a:spcAft>
                <a:spcPct val="20000"/>
              </a:spcAft>
              <a:buFont typeface="Arial" pitchFamily="34" charset="0"/>
              <a:buChar char="•"/>
            </a:pPr>
            <a:endParaRPr lang="en-GB" sz="2400" dirty="0" smtClean="0"/>
          </a:p>
          <a:p>
            <a:endParaRPr altLang="en-US" sz="2400" dirty="0" smtClean="0"/>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a typeface="微软雅黑" pitchFamily="34" charset="-122"/>
              <a:cs typeface="Arial" pitchFamily="34" charset="0"/>
            </a:endParaRPr>
          </a:p>
          <a:p>
            <a:pPr algn="just">
              <a:lnSpc>
                <a:spcPct val="105000"/>
              </a:lnSpc>
              <a:spcBef>
                <a:spcPct val="40000"/>
              </a:spcBef>
              <a:spcAft>
                <a:spcPct val="20000"/>
              </a:spcAft>
              <a:buFont typeface="Arial" pitchFamily="34" charset="0"/>
              <a:buChar char="►"/>
            </a:pPr>
            <a:endParaRPr lang="en-US" altLang="zh-CN" sz="2400" b="1" dirty="0" smtClean="0">
              <a:solidFill>
                <a:schemeClr val="tx2"/>
              </a:solidFill>
              <a:latin typeface="Arial" pitchFamily="34" charset="0"/>
              <a:ea typeface="微软雅黑" pitchFamily="34" charset="-122"/>
              <a:cs typeface="Arial" pitchFamily="34" charset="0"/>
            </a:endParaRPr>
          </a:p>
          <a:p>
            <a:pPr algn="just">
              <a:buClr>
                <a:srgbClr val="002060"/>
              </a:buClr>
              <a:buSzPct val="100000"/>
              <a:buNone/>
            </a:pPr>
            <a:endParaRPr lang="en-GB" sz="1800" kern="1200" dirty="0" smtClean="0">
              <a:solidFill>
                <a:srgbClr val="002060"/>
              </a:solidFill>
              <a:latin typeface="Verdana" pitchFamily="34" charset="0"/>
              <a:ea typeface="宋体" pitchFamily="2" charset="-122"/>
              <a:cs typeface="Arial" pitchFamily="34" charset="0"/>
            </a:endParaRPr>
          </a:p>
          <a:p>
            <a:pPr algn="just">
              <a:buClr>
                <a:srgbClr val="002060"/>
              </a:buClr>
              <a:buSzPct val="100000"/>
              <a:buNone/>
            </a:pPr>
            <a:endParaRPr lang="en-GB" sz="1800" kern="1200" dirty="0" smtClean="0">
              <a:solidFill>
                <a:srgbClr val="002060"/>
              </a:solidFill>
              <a:latin typeface="Verdana" pitchFamily="34" charset="0"/>
              <a:ea typeface="宋体" pitchFamily="2" charset="-122"/>
              <a:cs typeface="Arial" pitchFamily="34" charset="0"/>
            </a:endParaRPr>
          </a:p>
        </p:txBody>
      </p:sp>
      <p:sp>
        <p:nvSpPr>
          <p:cNvPr id="6" name="TextBox 1"/>
          <p:cNvSpPr txBox="1">
            <a:spLocks noChangeArrowheads="1"/>
          </p:cNvSpPr>
          <p:nvPr/>
        </p:nvSpPr>
        <p:spPr bwMode="auto">
          <a:xfrm>
            <a:off x="76200" y="162580"/>
            <a:ext cx="7162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Conclusions on IEEE SER-XMU</a:t>
            </a:r>
          </a:p>
        </p:txBody>
      </p:sp>
      <p:sp>
        <p:nvSpPr>
          <p:cNvPr id="7" name="灯片编号占位符 6"/>
          <p:cNvSpPr>
            <a:spLocks noGrp="1"/>
          </p:cNvSpPr>
          <p:nvPr>
            <p:ph type="sldNum" sz="quarter" idx="12"/>
          </p:nvPr>
        </p:nvSpPr>
        <p:spPr/>
        <p:txBody>
          <a:bodyPr/>
          <a:lstStyle/>
          <a:p>
            <a:pPr>
              <a:defRPr/>
            </a:pPr>
            <a:fld id="{05307669-6ECE-40BE-BD29-D0930FB6B4BF}" type="slidenum">
              <a:rPr lang="en-US" altLang="zh-CN" smtClean="0"/>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a:spLocks noChangeArrowheads="1"/>
          </p:cNvSpPr>
          <p:nvPr/>
        </p:nvSpPr>
        <p:spPr bwMode="auto">
          <a:xfrm>
            <a:off x="533400" y="1117937"/>
            <a:ext cx="8153400" cy="1015663"/>
          </a:xfrm>
          <a:prstGeom prst="rect">
            <a:avLst/>
          </a:prstGeom>
          <a:noFill/>
          <a:ln w="9525">
            <a:noFill/>
            <a:miter lim="800000"/>
            <a:headEnd/>
            <a:tailEnd/>
          </a:ln>
        </p:spPr>
        <p:txBody>
          <a:bodyPr wrap="square">
            <a:spAutoFit/>
          </a:bodyPr>
          <a:lstStyle/>
          <a:p>
            <a:pPr algn="l">
              <a:buClr>
                <a:srgbClr val="FF0000"/>
              </a:buClr>
              <a:buSzPct val="80000"/>
              <a:buFont typeface="Wingdings" pitchFamily="2" charset="2"/>
              <a:buChar char="n"/>
            </a:pPr>
            <a:r>
              <a:rPr lang="en-US" altLang="zh-CN" sz="2000" dirty="0" smtClean="0">
                <a:solidFill>
                  <a:srgbClr val="002060"/>
                </a:solidFill>
                <a:latin typeface="Georgia" pitchFamily="18" charset="0"/>
                <a:ea typeface="+mn-ea"/>
                <a:cs typeface="Times New Roman" pitchFamily="18" charset="0"/>
              </a:rPr>
              <a:t>  One of the Top 20 universities in China</a:t>
            </a:r>
          </a:p>
          <a:p>
            <a:pPr lvl="1" algn="l">
              <a:buSzPct val="80000"/>
              <a:buFont typeface="Wingdings" pitchFamily="2" charset="2"/>
              <a:buChar char="Ø"/>
            </a:pPr>
            <a:r>
              <a:rPr lang="en-US" altLang="zh-CN" sz="2000" dirty="0" smtClean="0">
                <a:solidFill>
                  <a:srgbClr val="002060"/>
                </a:solidFill>
                <a:latin typeface="Georgia" pitchFamily="18" charset="0"/>
                <a:ea typeface="+mn-ea"/>
                <a:cs typeface="Times New Roman" pitchFamily="18" charset="0"/>
              </a:rPr>
              <a:t> Founded in 1921 by an overseas Chinese - Tan </a:t>
            </a:r>
            <a:r>
              <a:rPr lang="en-US" altLang="zh-CN" sz="2000" dirty="0" err="1" smtClean="0">
                <a:solidFill>
                  <a:srgbClr val="002060"/>
                </a:solidFill>
                <a:latin typeface="Georgia" pitchFamily="18" charset="0"/>
                <a:ea typeface="+mn-ea"/>
                <a:cs typeface="Times New Roman" pitchFamily="18" charset="0"/>
              </a:rPr>
              <a:t>Kah</a:t>
            </a:r>
            <a:r>
              <a:rPr lang="en-US" altLang="zh-CN" sz="2000" dirty="0" smtClean="0">
                <a:solidFill>
                  <a:srgbClr val="002060"/>
                </a:solidFill>
                <a:latin typeface="Georgia" pitchFamily="18" charset="0"/>
                <a:ea typeface="+mn-ea"/>
                <a:cs typeface="Times New Roman" pitchFamily="18" charset="0"/>
              </a:rPr>
              <a:t> </a:t>
            </a:r>
            <a:r>
              <a:rPr lang="en-US" altLang="zh-CN" sz="2000" dirty="0" err="1" smtClean="0">
                <a:solidFill>
                  <a:srgbClr val="002060"/>
                </a:solidFill>
                <a:latin typeface="Georgia" pitchFamily="18" charset="0"/>
                <a:ea typeface="+mn-ea"/>
                <a:cs typeface="Times New Roman" pitchFamily="18" charset="0"/>
              </a:rPr>
              <a:t>Kee</a:t>
            </a:r>
            <a:endParaRPr lang="en-US" altLang="zh-CN" sz="2000" dirty="0" smtClean="0">
              <a:solidFill>
                <a:srgbClr val="002060"/>
              </a:solidFill>
              <a:latin typeface="Georgia" pitchFamily="18" charset="0"/>
              <a:ea typeface="+mn-ea"/>
              <a:cs typeface="Times New Roman" pitchFamily="18" charset="0"/>
            </a:endParaRPr>
          </a:p>
          <a:p>
            <a:pPr lvl="1" algn="l">
              <a:buSzPct val="80000"/>
              <a:buFont typeface="Wingdings" pitchFamily="2" charset="2"/>
              <a:buChar char="Ø"/>
            </a:pPr>
            <a:r>
              <a:rPr lang="en-US" altLang="zh-CN" sz="2000" dirty="0" smtClean="0">
                <a:solidFill>
                  <a:srgbClr val="002060"/>
                </a:solidFill>
                <a:latin typeface="Georgia" pitchFamily="18" charset="0"/>
                <a:cs typeface="Times New Roman" pitchFamily="18" charset="0"/>
              </a:rPr>
              <a:t> Very strong in chemistry, ocean science, economics &amp; accounting</a:t>
            </a:r>
          </a:p>
        </p:txBody>
      </p:sp>
      <p:pic>
        <p:nvPicPr>
          <p:cNvPr id="8196" name="Picture 8" descr="芙蓉湖畔"/>
          <p:cNvPicPr>
            <a:picLocks noChangeAspect="1" noChangeArrowheads="1"/>
          </p:cNvPicPr>
          <p:nvPr/>
        </p:nvPicPr>
        <p:blipFill>
          <a:blip r:embed="rId3"/>
          <a:srcRect/>
          <a:stretch>
            <a:fillRect/>
          </a:stretch>
        </p:blipFill>
        <p:spPr bwMode="auto">
          <a:xfrm>
            <a:off x="762000" y="2305050"/>
            <a:ext cx="7581900" cy="3714750"/>
          </a:xfrm>
          <a:prstGeom prst="rect">
            <a:avLst/>
          </a:prstGeom>
          <a:ln>
            <a:noFill/>
          </a:ln>
          <a:effectLst>
            <a:outerShdw blurRad="292100" dist="139700" dir="2700000" algn="tl" rotWithShape="0">
              <a:srgbClr val="333333">
                <a:alpha val="65000"/>
              </a:srgbClr>
            </a:outerShdw>
          </a:effectLst>
        </p:spPr>
      </p:pic>
      <p:sp>
        <p:nvSpPr>
          <p:cNvPr id="5"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Xiamen University (XMU)</a:t>
            </a:r>
          </a:p>
        </p:txBody>
      </p:sp>
      <p:pic>
        <p:nvPicPr>
          <p:cNvPr id="38918" name="Picture 6" descr="http://math.xmu.edu.cn/conference/icm2ac_files%5Cxiamen004.jpg"/>
          <p:cNvPicPr>
            <a:picLocks noChangeAspect="1" noChangeArrowheads="1"/>
          </p:cNvPicPr>
          <p:nvPr/>
        </p:nvPicPr>
        <p:blipFill>
          <a:blip r:embed="rId4"/>
          <a:srcRect/>
          <a:stretch>
            <a:fillRect/>
          </a:stretch>
        </p:blipFill>
        <p:spPr bwMode="auto">
          <a:xfrm>
            <a:off x="685800" y="2257424"/>
            <a:ext cx="5715000" cy="3838576"/>
          </a:xfrm>
          <a:prstGeom prst="rect">
            <a:avLst/>
          </a:prstGeom>
          <a:noFill/>
        </p:spPr>
      </p:pic>
      <p:sp>
        <p:nvSpPr>
          <p:cNvPr id="38920" name="AutoShape 8" descr="https://encrypted-tbn2.gstatic.com/images?q=tbn:ANd9GcQDjiRNQ3HNYQnQoOHxaIGTVpK8dEl1PW1GujX2oTyNKIfKSexDiQ"/>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8922" name="Picture 10" descr="http://photocdn.sohu.com/20090310/Img262720946.jpg"/>
          <p:cNvPicPr>
            <a:picLocks noChangeAspect="1" noChangeArrowheads="1"/>
          </p:cNvPicPr>
          <p:nvPr/>
        </p:nvPicPr>
        <p:blipFill>
          <a:blip r:embed="rId5"/>
          <a:srcRect/>
          <a:stretch>
            <a:fillRect/>
          </a:stretch>
        </p:blipFill>
        <p:spPr bwMode="auto">
          <a:xfrm>
            <a:off x="2494072" y="2258400"/>
            <a:ext cx="3449528" cy="3837600"/>
          </a:xfrm>
          <a:prstGeom prst="rect">
            <a:avLst/>
          </a:prstGeom>
          <a:noFill/>
        </p:spPr>
      </p:pic>
      <p:pic>
        <p:nvPicPr>
          <p:cNvPr id="38926" name="Picture 14" descr="鹭岛木棉花开季 网友：这难道不该是厦门市花？"/>
          <p:cNvPicPr>
            <a:picLocks noChangeAspect="1" noChangeArrowheads="1"/>
          </p:cNvPicPr>
          <p:nvPr/>
        </p:nvPicPr>
        <p:blipFill>
          <a:blip r:embed="rId6"/>
          <a:srcRect/>
          <a:stretch>
            <a:fillRect/>
          </a:stretch>
        </p:blipFill>
        <p:spPr bwMode="auto">
          <a:xfrm>
            <a:off x="4459912" y="2258400"/>
            <a:ext cx="3998288" cy="3837600"/>
          </a:xfrm>
          <a:prstGeom prst="rect">
            <a:avLst/>
          </a:prstGeom>
          <a:noFill/>
        </p:spPr>
      </p:pic>
      <p:sp>
        <p:nvSpPr>
          <p:cNvPr id="9" name="灯片编号占位符 8"/>
          <p:cNvSpPr>
            <a:spLocks noGrp="1"/>
          </p:cNvSpPr>
          <p:nvPr>
            <p:ph type="sldNum" sz="quarter" idx="12"/>
          </p:nvPr>
        </p:nvSpPr>
        <p:spPr/>
        <p:txBody>
          <a:bodyPr/>
          <a:lstStyle/>
          <a:p>
            <a:pPr>
              <a:defRPr/>
            </a:pPr>
            <a:fld id="{AB6CE33D-4D65-4026-AAC9-C662B4C3B117}" type="slidenum">
              <a:rPr lang="en-US" altLang="zh-CN" smtClean="0"/>
              <a:pPr>
                <a:defRPr/>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randombar(horizontal)">
                                      <p:cBhvr>
                                        <p:cTn id="7" dur="5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922"/>
                                        </p:tgtEl>
                                        <p:attrNameLst>
                                          <p:attrName>style.visibility</p:attrName>
                                        </p:attrNameLst>
                                      </p:cBhvr>
                                      <p:to>
                                        <p:strVal val="visible"/>
                                      </p:to>
                                    </p:set>
                                    <p:animEffect transition="in" filter="randombar(horizontal)">
                                      <p:cBhvr>
                                        <p:cTn id="12" dur="500"/>
                                        <p:tgtEl>
                                          <p:spTgt spid="3892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8926"/>
                                        </p:tgtEl>
                                        <p:attrNameLst>
                                          <p:attrName>style.visibility</p:attrName>
                                        </p:attrNameLst>
                                      </p:cBhvr>
                                      <p:to>
                                        <p:strVal val="visible"/>
                                      </p:to>
                                    </p:set>
                                    <p:animEffect transition="in" filter="randombar(horizontal)">
                                      <p:cBhvr>
                                        <p:cTn id="17" dur="500"/>
                                        <p:tgtEl>
                                          <p:spTgt spid="3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40</a:t>
            </a:fld>
            <a:endParaRPr lang="en-US"/>
          </a:p>
        </p:txBody>
      </p:sp>
      <p:sp>
        <p:nvSpPr>
          <p:cNvPr id="3" name="Content Placeholder 2"/>
          <p:cNvSpPr txBox="1">
            <a:spLocks/>
          </p:cNvSpPr>
          <p:nvPr/>
        </p:nvSpPr>
        <p:spPr>
          <a:xfrm>
            <a:off x="381000" y="1066800"/>
            <a:ext cx="8382000" cy="5029200"/>
          </a:xfrm>
          <a:prstGeom prst="rect">
            <a:avLst/>
          </a:prstGeom>
        </p:spPr>
        <p:txBody>
          <a:bodyPr>
            <a:noAutofit/>
          </a:bodyPr>
          <a:lstStyle/>
          <a:p>
            <a:pPr marL="342900" indent="-342900" algn="l" eaLnBrk="0" hangingPunct="0">
              <a:lnSpc>
                <a:spcPct val="105000"/>
              </a:lnSpc>
              <a:spcBef>
                <a:spcPct val="40000"/>
              </a:spcBef>
              <a:spcAft>
                <a:spcPct val="20000"/>
              </a:spcAft>
              <a:buClr>
                <a:srgbClr val="FF0000"/>
              </a:buClr>
              <a:buFont typeface="Wingdings" pitchFamily="2" charset="2"/>
              <a:buChar char="ü"/>
            </a:pPr>
            <a:r>
              <a:rPr lang="en-US" altLang="zh-CN" sz="2200" dirty="0" smtClean="0">
                <a:solidFill>
                  <a:schemeClr val="tx2"/>
                </a:solidFill>
                <a:latin typeface="Georgia" pitchFamily="18" charset="0"/>
              </a:rPr>
              <a:t>Government policy priorities </a:t>
            </a:r>
          </a:p>
          <a:p>
            <a:pPr marL="342900" lvl="0" indent="-342900" algn="l" eaLnBrk="0" hangingPunct="0">
              <a:lnSpc>
                <a:spcPct val="105000"/>
              </a:lnSpc>
              <a:spcBef>
                <a:spcPct val="40000"/>
              </a:spcBef>
              <a:spcAft>
                <a:spcPct val="20000"/>
              </a:spcAft>
              <a:buClr>
                <a:srgbClr val="FF0000"/>
              </a:buClr>
              <a:buFont typeface="Wingdings" pitchFamily="2" charset="2"/>
              <a:buChar char="ü"/>
            </a:pPr>
            <a:r>
              <a:rPr lang="en-US" altLang="zh-CN" sz="2200" dirty="0" smtClean="0">
                <a:solidFill>
                  <a:schemeClr val="tx2"/>
                </a:solidFill>
                <a:latin typeface="Georgia" pitchFamily="18" charset="0"/>
              </a:rPr>
              <a:t>More and more pioneering cities and urban parks involving</a:t>
            </a:r>
            <a:endParaRPr lang="en-GB" altLang="zh-CN" sz="2200" dirty="0" smtClean="0">
              <a:solidFill>
                <a:schemeClr val="tx2"/>
              </a:solidFill>
              <a:latin typeface="Georgia" pitchFamily="18" charset="0"/>
            </a:endParaRPr>
          </a:p>
          <a:p>
            <a:pPr marL="342900" indent="-342900" algn="l" eaLnBrk="0" hangingPunct="0">
              <a:lnSpc>
                <a:spcPct val="105000"/>
              </a:lnSpc>
              <a:spcBef>
                <a:spcPct val="40000"/>
              </a:spcBef>
              <a:spcAft>
                <a:spcPct val="20000"/>
              </a:spcAft>
              <a:buClr>
                <a:srgbClr val="FF0000"/>
              </a:buClr>
              <a:buFont typeface="Wingdings" pitchFamily="2" charset="2"/>
              <a:buChar char="n"/>
            </a:pPr>
            <a:r>
              <a:rPr lang="en-GB" altLang="zh-CN" sz="2200" dirty="0" smtClean="0">
                <a:solidFill>
                  <a:schemeClr val="tx2"/>
                </a:solidFill>
                <a:latin typeface="Georgia" pitchFamily="18" charset="0"/>
              </a:rPr>
              <a:t>China is still lack of sufficient smart energy infrastructures, and also lack of c</a:t>
            </a:r>
            <a:r>
              <a:rPr lang="en-US" altLang="zh-CN" sz="2200" dirty="0" err="1" smtClean="0">
                <a:solidFill>
                  <a:schemeClr val="tx2"/>
                </a:solidFill>
                <a:latin typeface="Georgia" pitchFamily="18" charset="0"/>
              </a:rPr>
              <a:t>entral</a:t>
            </a:r>
            <a:r>
              <a:rPr lang="en-US" altLang="zh-CN" sz="2200" dirty="0" smtClean="0">
                <a:solidFill>
                  <a:schemeClr val="tx2"/>
                </a:solidFill>
                <a:latin typeface="Georgia" pitchFamily="18" charset="0"/>
              </a:rPr>
              <a:t> incentive or other support schemes to motivate the local stakeholders</a:t>
            </a:r>
          </a:p>
          <a:p>
            <a:pPr marL="342900" lvl="0" indent="-342900" algn="l" eaLnBrk="0" hangingPunct="0">
              <a:lnSpc>
                <a:spcPct val="105000"/>
              </a:lnSpc>
              <a:spcBef>
                <a:spcPct val="40000"/>
              </a:spcBef>
              <a:spcAft>
                <a:spcPct val="20000"/>
              </a:spcAft>
              <a:buClr>
                <a:srgbClr val="FF0000"/>
              </a:buClr>
              <a:buFont typeface="Wingdings" pitchFamily="2" charset="2"/>
              <a:buChar char="n"/>
            </a:pPr>
            <a:r>
              <a:rPr lang="en-US" altLang="zh-CN" sz="2200" dirty="0" smtClean="0">
                <a:solidFill>
                  <a:schemeClr val="tx2"/>
                </a:solidFill>
                <a:latin typeface="Georgia" pitchFamily="18" charset="0"/>
              </a:rPr>
              <a:t>Lack of full-fledged planning at start, also practical assessment and monitoring for the baseline data and implementation </a:t>
            </a:r>
          </a:p>
          <a:p>
            <a:pPr marL="342900" indent="-342900" algn="l" eaLnBrk="0" hangingPunct="0">
              <a:lnSpc>
                <a:spcPct val="105000"/>
              </a:lnSpc>
              <a:spcBef>
                <a:spcPct val="40000"/>
              </a:spcBef>
              <a:spcAft>
                <a:spcPct val="20000"/>
              </a:spcAft>
              <a:buClr>
                <a:srgbClr val="FF0000"/>
              </a:buClr>
              <a:buFont typeface="Wingdings" pitchFamily="2" charset="2"/>
              <a:buChar char="n"/>
            </a:pPr>
            <a:r>
              <a:rPr lang="en-GB" altLang="zh-CN" sz="2200" dirty="0" smtClean="0">
                <a:solidFill>
                  <a:schemeClr val="tx2"/>
                </a:solidFill>
                <a:latin typeface="Georgia" pitchFamily="18" charset="0"/>
              </a:rPr>
              <a:t>China needs to overcome barriers for Smart Urban Park development and demonstration </a:t>
            </a:r>
          </a:p>
          <a:p>
            <a:pPr marL="342900" lvl="0" indent="-342900" algn="l" eaLnBrk="0" hangingPunct="0">
              <a:lnSpc>
                <a:spcPct val="105000"/>
              </a:lnSpc>
              <a:spcBef>
                <a:spcPct val="40000"/>
              </a:spcBef>
              <a:spcAft>
                <a:spcPct val="20000"/>
              </a:spcAft>
              <a:buClr>
                <a:srgbClr val="FF0000"/>
              </a:buClr>
              <a:buFont typeface="Wingdings" pitchFamily="2" charset="2"/>
              <a:buChar char="n"/>
            </a:pPr>
            <a:r>
              <a:rPr lang="en-US" altLang="zh-CN" sz="2200" dirty="0" smtClean="0">
                <a:solidFill>
                  <a:schemeClr val="tx2"/>
                </a:solidFill>
                <a:latin typeface="Georgia" pitchFamily="18" charset="0"/>
              </a:rPr>
              <a:t>Smart urban park is an integrated system, therefore technology introducing and international collaborations are important</a:t>
            </a:r>
          </a:p>
          <a:p>
            <a:pPr marL="342900" lvl="0" indent="-342900" algn="l" eaLnBrk="0" hangingPunct="0">
              <a:lnSpc>
                <a:spcPct val="105000"/>
              </a:lnSpc>
              <a:spcBef>
                <a:spcPct val="40000"/>
              </a:spcBef>
              <a:spcAft>
                <a:spcPct val="20000"/>
              </a:spcAft>
              <a:buClr>
                <a:srgbClr val="FF0000"/>
              </a:buClr>
              <a:buFont typeface="Wingdings" pitchFamily="2" charset="2"/>
              <a:buChar char="n"/>
            </a:pPr>
            <a:endParaRPr kumimoji="0" lang="en-GB" sz="220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kumimoji="0" lang="en-GB" sz="2400" b="1" i="0" u="none" strike="noStrike" kern="120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5000"/>
              </a:lnSpc>
              <a:spcBef>
                <a:spcPct val="40000"/>
              </a:spcBef>
              <a:spcAft>
                <a:spcPct val="2000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5000"/>
              </a:lnSpc>
              <a:spcBef>
                <a:spcPct val="40000"/>
              </a:spcBef>
              <a:spcAft>
                <a:spcPct val="20000"/>
              </a:spcAft>
              <a:buClrTx/>
              <a:buSzTx/>
              <a:buFont typeface="Arial" pitchFamily="34" charset="0"/>
              <a:buChar char="►"/>
              <a:tabLst/>
              <a:defRPr/>
            </a:pPr>
            <a:endParaRPr kumimoji="0" lang="en-US" altLang="zh-CN" sz="2400" b="1" i="0" u="none" strike="noStrike" kern="1200" cap="none" spc="0" normalizeH="0" baseline="0" noProof="0" dirty="0" smtClean="0">
              <a:ln>
                <a:noFill/>
              </a:ln>
              <a:solidFill>
                <a:schemeClr val="tx2"/>
              </a:solidFill>
              <a:effectLst/>
              <a:uLnTx/>
              <a:uFillTx/>
              <a:latin typeface="Arial" pitchFamily="34" charset="0"/>
              <a:ea typeface="微软雅黑" pitchFamily="34" charset="-122"/>
              <a:cs typeface="Arial" pitchFamily="34" charset="0"/>
            </a:endParaRPr>
          </a:p>
          <a:p>
            <a:pPr marL="342900" marR="0" lvl="0" indent="-342900" algn="just" defTabSz="914400" rtl="0" eaLnBrk="0" fontAlgn="base" latinLnBrk="0" hangingPunct="0">
              <a:lnSpc>
                <a:spcPct val="105000"/>
              </a:lnSpc>
              <a:spcBef>
                <a:spcPct val="40000"/>
              </a:spcBef>
              <a:spcAft>
                <a:spcPct val="20000"/>
              </a:spcAft>
              <a:buClrTx/>
              <a:buSzTx/>
              <a:buFont typeface="Arial" pitchFamily="34" charset="0"/>
              <a:buChar char="►"/>
              <a:tabLst/>
              <a:defRPr/>
            </a:pPr>
            <a:endParaRPr kumimoji="0" lang="en-US" altLang="zh-CN" sz="2400" b="1" i="0" u="none" strike="noStrike" kern="1200" cap="none" spc="0" normalizeH="0" baseline="0" noProof="0" dirty="0" smtClean="0">
              <a:ln>
                <a:noFill/>
              </a:ln>
              <a:solidFill>
                <a:schemeClr val="tx2"/>
              </a:solidFill>
              <a:effectLst/>
              <a:uLnTx/>
              <a:uFillTx/>
              <a:latin typeface="Arial" pitchFamily="34" charset="0"/>
              <a:ea typeface="微软雅黑" pitchFamily="34" charset="-122"/>
              <a:cs typeface="Arial" pitchFamily="34" charset="0"/>
            </a:endParaRPr>
          </a:p>
          <a:p>
            <a:pPr marL="342900" marR="0" lvl="0" indent="-342900" algn="just" defTabSz="914400" rtl="0" eaLnBrk="0" fontAlgn="base" latinLnBrk="0" hangingPunct="0">
              <a:lnSpc>
                <a:spcPct val="100000"/>
              </a:lnSpc>
              <a:spcBef>
                <a:spcPct val="20000"/>
              </a:spcBef>
              <a:spcAft>
                <a:spcPct val="0"/>
              </a:spcAft>
              <a:buClr>
                <a:srgbClr val="002060"/>
              </a:buClr>
              <a:buSzPct val="100000"/>
              <a:buFont typeface="Arial" charset="0"/>
              <a:buNone/>
              <a:tabLst/>
              <a:defRPr/>
            </a:pPr>
            <a:endParaRPr kumimoji="0" lang="en-GB" sz="1800" b="0" i="0" u="none" strike="noStrike" kern="1200" cap="none" spc="0" normalizeH="0" baseline="0" noProof="0" dirty="0" smtClean="0">
              <a:ln>
                <a:noFill/>
              </a:ln>
              <a:solidFill>
                <a:srgbClr val="002060"/>
              </a:solidFill>
              <a:effectLst/>
              <a:uLnTx/>
              <a:uFillTx/>
              <a:latin typeface="Verdana" pitchFamily="34" charset="0"/>
              <a:ea typeface="宋体" pitchFamily="2" charset="-122"/>
              <a:cs typeface="Arial" pitchFamily="34" charset="0"/>
            </a:endParaRPr>
          </a:p>
          <a:p>
            <a:pPr marL="342900" marR="0" lvl="0" indent="-342900" algn="just" defTabSz="914400" rtl="0" eaLnBrk="0" fontAlgn="base" latinLnBrk="0" hangingPunct="0">
              <a:lnSpc>
                <a:spcPct val="100000"/>
              </a:lnSpc>
              <a:spcBef>
                <a:spcPct val="20000"/>
              </a:spcBef>
              <a:spcAft>
                <a:spcPct val="0"/>
              </a:spcAft>
              <a:buClr>
                <a:srgbClr val="002060"/>
              </a:buClr>
              <a:buSzPct val="100000"/>
              <a:buFont typeface="Arial" charset="0"/>
              <a:buNone/>
              <a:tabLst/>
              <a:defRPr/>
            </a:pPr>
            <a:endParaRPr kumimoji="0" lang="en-GB" sz="1800" b="0" i="0" u="none" strike="noStrike" kern="1200" cap="none" spc="0" normalizeH="0" baseline="0" noProof="0" dirty="0" smtClean="0">
              <a:ln>
                <a:noFill/>
              </a:ln>
              <a:solidFill>
                <a:srgbClr val="002060"/>
              </a:solidFill>
              <a:effectLst/>
              <a:uLnTx/>
              <a:uFillTx/>
              <a:latin typeface="Verdana" pitchFamily="34" charset="0"/>
              <a:ea typeface="宋体" pitchFamily="2" charset="-122"/>
              <a:cs typeface="Arial" pitchFamily="34" charset="0"/>
            </a:endParaRPr>
          </a:p>
        </p:txBody>
      </p:sp>
      <p:sp>
        <p:nvSpPr>
          <p:cNvPr id="4" name="TextBox 1"/>
          <p:cNvSpPr txBox="1">
            <a:spLocks noChangeArrowheads="1"/>
          </p:cNvSpPr>
          <p:nvPr/>
        </p:nvSpPr>
        <p:spPr bwMode="auto">
          <a:xfrm>
            <a:off x="76200" y="162580"/>
            <a:ext cx="7162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Conclusions on China Smart UP RD&amp;D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DA99C4B9-C3CF-479F-9A80-3D224ABF9281}" type="slidenum">
              <a:rPr lang="da-DK" smtClean="0"/>
              <a:pPr/>
              <a:t>41</a:t>
            </a:fld>
            <a:endParaRPr lang="da-DK"/>
          </a:p>
        </p:txBody>
      </p:sp>
      <p:sp>
        <p:nvSpPr>
          <p:cNvPr id="7" name="矩形 6"/>
          <p:cNvSpPr/>
          <p:nvPr/>
        </p:nvSpPr>
        <p:spPr>
          <a:xfrm>
            <a:off x="1676400" y="1752600"/>
            <a:ext cx="5862502" cy="175432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GB" sz="5400" b="1" kern="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n-lt"/>
                <a:ea typeface="+mn-ea"/>
              </a:rPr>
              <a:t>Thanks for your </a:t>
            </a:r>
          </a:p>
          <a:p>
            <a:pPr algn="ctr"/>
            <a:r>
              <a:rPr lang="en-GB" sz="5400" b="1" kern="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n-lt"/>
                <a:ea typeface="+mn-ea"/>
              </a:rPr>
              <a:t>attention!</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838200" y="838200"/>
            <a:ext cx="7543800" cy="4457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GB" sz="1600" b="0" i="0" u="none" strike="noStrike" kern="0" cap="none" spc="0" normalizeH="0" baseline="0" noProof="0" dirty="0" smtClean="0">
              <a:ln>
                <a:noFill/>
              </a:ln>
              <a:solidFill>
                <a:srgbClr val="4B4F55"/>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GB" sz="3200" b="1" i="0" u="none" strike="noStrike" kern="0" cap="none" spc="0" normalizeH="0" baseline="0" noProof="0" dirty="0" err="1" smtClean="0">
                <a:ln>
                  <a:noFill/>
                </a:ln>
                <a:effectLst/>
                <a:uLnTx/>
                <a:uFillTx/>
                <a:latin typeface="+mn-lt"/>
                <a:ea typeface="+mn-ea"/>
                <a:cs typeface="+mn-cs"/>
              </a:rPr>
              <a:t>Yingru</a:t>
            </a:r>
            <a:r>
              <a:rPr kumimoji="0" lang="en-GB" sz="3200" b="1" i="0" u="none" strike="noStrike" kern="0" cap="none" spc="0" normalizeH="0" baseline="0" noProof="0" dirty="0" smtClean="0">
                <a:ln>
                  <a:noFill/>
                </a:ln>
                <a:effectLst/>
                <a:uLnTx/>
                <a:uFillTx/>
                <a:latin typeface="+mn-lt"/>
                <a:ea typeface="+mn-ea"/>
                <a:cs typeface="+mn-cs"/>
              </a:rPr>
              <a:t> Zhao</a:t>
            </a:r>
            <a:r>
              <a:rPr kumimoji="0" lang="en-GB" sz="3200" b="1" i="0" u="none" strike="noStrike" kern="0" cap="none" spc="0" normalizeH="0" noProof="0" dirty="0" smtClean="0">
                <a:ln>
                  <a:noFill/>
                </a:ln>
                <a:effectLst/>
                <a:uLnTx/>
                <a:uFillTx/>
                <a:latin typeface="+mn-lt"/>
                <a:ea typeface="+mn-ea"/>
                <a:cs typeface="+mn-cs"/>
              </a:rPr>
              <a:t> </a:t>
            </a:r>
            <a:r>
              <a:rPr lang="en-GB" sz="2000" kern="0" dirty="0" smtClean="0">
                <a:latin typeface="+mn-lt"/>
                <a:ea typeface="+mn-ea"/>
              </a:rPr>
              <a:t>PhD</a:t>
            </a:r>
          </a:p>
          <a:p>
            <a:pPr marL="342900" indent="-342900" algn="l" eaLnBrk="0" hangingPunct="0">
              <a:spcBef>
                <a:spcPct val="20000"/>
              </a:spcBef>
              <a:defRPr/>
            </a:pPr>
            <a:r>
              <a:rPr lang="en-GB" sz="2000" kern="0" dirty="0" smtClean="0">
                <a:latin typeface="+mn-lt"/>
                <a:ea typeface="+mn-ea"/>
              </a:rPr>
              <a:t>Associate Professor in Energy</a:t>
            </a:r>
            <a:r>
              <a:rPr kumimoji="0" lang="en-GB" sz="2000" b="0" i="0" u="none" strike="noStrike" kern="0" cap="none" spc="0" normalizeH="0" noProof="0" dirty="0" smtClean="0">
                <a:ln>
                  <a:noFill/>
                </a:ln>
                <a:effectLst/>
                <a:uLnTx/>
                <a:uFillTx/>
                <a:latin typeface="+mn-lt"/>
                <a:ea typeface="+mn-ea"/>
                <a:cs typeface="+mn-cs"/>
              </a:rPr>
              <a:t> Efficiency</a:t>
            </a:r>
            <a:r>
              <a:rPr kumimoji="0" lang="en-GB" sz="2000" b="0" i="0" u="none" strike="noStrike" kern="0" cap="none" spc="0" normalizeH="0" baseline="0" noProof="0" dirty="0" smtClean="0">
                <a:ln>
                  <a:noFill/>
                </a:ln>
                <a:effectLst/>
                <a:uLnTx/>
                <a:uFillTx/>
                <a:latin typeface="+mn-lt"/>
                <a:ea typeface="+mn-ea"/>
                <a:cs typeface="+mn-cs"/>
              </a:rPr>
              <a:t> Engineering</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GB" sz="2000" kern="0" dirty="0" smtClean="0">
                <a:latin typeface="+mn-lt"/>
                <a:ea typeface="+mn-ea"/>
              </a:rPr>
              <a:t>School of Energy Research</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GB" sz="2000" b="0" i="0" u="none" strike="noStrike" kern="0" cap="none" spc="0" normalizeH="0" baseline="0" noProof="0" dirty="0" smtClean="0">
                <a:ln>
                  <a:noFill/>
                </a:ln>
                <a:effectLst/>
                <a:uLnTx/>
                <a:uFillTx/>
                <a:latin typeface="+mn-lt"/>
                <a:ea typeface="+mn-ea"/>
                <a:cs typeface="+mn-cs"/>
              </a:rPr>
              <a:t>Xiamen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GB" sz="2000" kern="0" dirty="0" smtClean="0">
                <a:latin typeface="+mn-lt"/>
                <a:ea typeface="+mn-ea"/>
              </a:rPr>
              <a:t>Xiamen 361005</a:t>
            </a: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GB" sz="2000" kern="0" dirty="0" smtClean="0">
                <a:latin typeface="+mn-lt"/>
                <a:ea typeface="+mn-ea"/>
              </a:rPr>
              <a:t>China</a:t>
            </a: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GB" sz="2000" b="0" i="0" u="none" strike="noStrike" kern="0" cap="none" spc="0" normalizeH="0" baseline="0" noProof="0" dirty="0" smtClean="0">
                <a:ln>
                  <a:noFill/>
                </a:ln>
                <a:effectLst/>
                <a:uLnTx/>
                <a:uFillTx/>
                <a:latin typeface="+mn-lt"/>
                <a:ea typeface="+mn-ea"/>
                <a:cs typeface="+mn-cs"/>
                <a:hlinkClick r:id="rId3"/>
              </a:rPr>
              <a:t>yrzhao@xmu.edu.cn</a:t>
            </a:r>
            <a:endParaRPr kumimoji="0" lang="en-GB" sz="2000" b="0" i="0" u="none" strike="noStrike" kern="0" cap="none" spc="0" normalizeH="0" baseline="0" noProof="0" dirty="0" smtClean="0">
              <a:ln>
                <a:noFill/>
              </a:ln>
              <a:effectLst/>
              <a:uLnTx/>
              <a:uFillTx/>
              <a:latin typeface="+mn-lt"/>
              <a:ea typeface="+mn-ea"/>
              <a:cs typeface="+mn-cs"/>
            </a:endParaRPr>
          </a:p>
          <a:p>
            <a:pPr marL="342900" lvl="0" indent="-342900" algn="l" eaLnBrk="0" hangingPunct="0">
              <a:spcBef>
                <a:spcPct val="20000"/>
              </a:spcBef>
              <a:defRPr/>
            </a:pPr>
            <a:r>
              <a:rPr lang="en-GB" sz="2000" kern="0" dirty="0" smtClean="0">
                <a:latin typeface="+mn-lt"/>
              </a:rPr>
              <a:t>http://energy.xmu.edu.cn/</a:t>
            </a:r>
            <a:endParaRPr kumimoji="0" lang="en-GB" sz="2000" b="0" i="0" u="none" strike="noStrike" kern="0" cap="none" spc="0" normalizeH="0" baseline="0" noProof="0" dirty="0" smtClean="0">
              <a:ln>
                <a:noFill/>
              </a:ln>
              <a:solidFill>
                <a:srgbClr val="4B4F55"/>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1600" b="0" i="0" u="none" strike="noStrike" kern="0" cap="none" spc="0" normalizeH="0" baseline="0" noProof="0" dirty="0">
              <a:ln>
                <a:noFill/>
              </a:ln>
              <a:solidFill>
                <a:srgbClr val="4B4F55"/>
              </a:solidFill>
              <a:effectLst/>
              <a:uLnTx/>
              <a:uFillTx/>
              <a:latin typeface="+mn-lt"/>
              <a:ea typeface="+mn-ea"/>
              <a:cs typeface="+mn-cs"/>
            </a:endParaRPr>
          </a:p>
        </p:txBody>
      </p:sp>
      <p:sp>
        <p:nvSpPr>
          <p:cNvPr id="3" name="Slide Number Placeholder 2"/>
          <p:cNvSpPr>
            <a:spLocks noGrp="1"/>
          </p:cNvSpPr>
          <p:nvPr>
            <p:ph type="sldNum" sz="quarter" idx="12"/>
          </p:nvPr>
        </p:nvSpPr>
        <p:spPr>
          <a:prstGeom prst="rect">
            <a:avLst/>
          </a:prstGeom>
        </p:spPr>
        <p:txBody>
          <a:bodyPr/>
          <a:lstStyle/>
          <a:p>
            <a:fld id="{DA99C4B9-C3CF-479F-9A80-3D224ABF9281}" type="slidenum">
              <a:rPr lang="da-DK" smtClean="0"/>
              <a:pPr/>
              <a:t>42</a:t>
            </a:fld>
            <a:endParaRPr lang="da-DK"/>
          </a:p>
        </p:txBody>
      </p:sp>
      <p:pic>
        <p:nvPicPr>
          <p:cNvPr id="5" name="Picture 6" descr="E:\web\能源研究院\图片（logo，ppt等）\logonew.png"/>
          <p:cNvPicPr>
            <a:picLocks noChangeAspect="1" noChangeArrowheads="1"/>
          </p:cNvPicPr>
          <p:nvPr/>
        </p:nvPicPr>
        <p:blipFill>
          <a:blip r:embed="rId4"/>
          <a:srcRect/>
          <a:stretch>
            <a:fillRect/>
          </a:stretch>
        </p:blipFill>
        <p:spPr bwMode="auto">
          <a:xfrm>
            <a:off x="817568" y="5398449"/>
            <a:ext cx="3678232" cy="926151"/>
          </a:xfrm>
          <a:prstGeom prst="rect">
            <a:avLst/>
          </a:prstGeom>
          <a:solidFill>
            <a:schemeClr val="bg1"/>
          </a:solid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307669-6ECE-40BE-BD29-D0930FB6B4BF}" type="slidenum">
              <a:rPr lang="en-US" altLang="zh-CN" smtClean="0"/>
              <a:pPr>
                <a:defRPr/>
              </a:pPr>
              <a:t>5</a:t>
            </a:fld>
            <a:endParaRPr lang="en-US"/>
          </a:p>
        </p:txBody>
      </p:sp>
      <p:graphicFrame>
        <p:nvGraphicFramePr>
          <p:cNvPr id="3" name="表格 2"/>
          <p:cNvGraphicFramePr>
            <a:graphicFrameLocks noGrp="1"/>
          </p:cNvGraphicFramePr>
          <p:nvPr/>
        </p:nvGraphicFramePr>
        <p:xfrm>
          <a:off x="2133600" y="1219200"/>
          <a:ext cx="6095997" cy="4648194"/>
        </p:xfrm>
        <a:graphic>
          <a:graphicData uri="http://schemas.openxmlformats.org/drawingml/2006/table">
            <a:tbl>
              <a:tblPr bandRow="1">
                <a:tableStyleId>{5C22544A-7EE6-4342-B048-85BDC9FD1C3A}</a:tableStyleId>
              </a:tblPr>
              <a:tblGrid>
                <a:gridCol w="677333"/>
                <a:gridCol w="677333"/>
                <a:gridCol w="677333"/>
                <a:gridCol w="677333"/>
                <a:gridCol w="677333"/>
                <a:gridCol w="677333"/>
                <a:gridCol w="677333"/>
                <a:gridCol w="677333"/>
                <a:gridCol w="677333"/>
              </a:tblGrid>
              <a:tr h="516466">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9</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7</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dirty="0" smtClean="0"/>
                        <a:t>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16466">
                <a:tc>
                  <a:txBody>
                    <a:bodyPr/>
                    <a:lstStyle/>
                    <a:p>
                      <a:r>
                        <a:rPr lang="en-US" altLang="zh-CN" dirty="0" smtClean="0"/>
                        <a:t>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cxnSp>
        <p:nvCxnSpPr>
          <p:cNvPr id="4" name="直接箭头连接符 3"/>
          <p:cNvCxnSpPr/>
          <p:nvPr/>
        </p:nvCxnSpPr>
        <p:spPr>
          <a:xfrm rot="5400000" flipH="1" flipV="1">
            <a:off x="-228600" y="3505200"/>
            <a:ext cx="472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a:xfrm>
            <a:off x="2133600" y="5867400"/>
            <a:ext cx="6172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灯片编号占位符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5307669-6ECE-40BE-BD29-D0930FB6B4BF}" type="slidenum">
              <a:rPr kumimoji="0" lang="en-US" altLang="zh-CN" sz="2000" b="0"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2000" b="0"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cxnSp>
        <p:nvCxnSpPr>
          <p:cNvPr id="7" name="直接箭头连接符 6"/>
          <p:cNvCxnSpPr/>
          <p:nvPr/>
        </p:nvCxnSpPr>
        <p:spPr>
          <a:xfrm flipV="1">
            <a:off x="2133600" y="1219197"/>
            <a:ext cx="6096000" cy="4648200"/>
          </a:xfrm>
          <a:prstGeom prst="straightConnector1">
            <a:avLst/>
          </a:prstGeom>
          <a:ln>
            <a:solidFill>
              <a:srgbClr val="FF0000"/>
            </a:solidFill>
            <a:tailEnd type="arrow"/>
          </a:ln>
          <a:effectLst>
            <a:glow rad="101600">
              <a:schemeClr val="accent2">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3581400" y="5257800"/>
            <a:ext cx="15240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CN" sz="2800" b="1" dirty="0" smtClean="0"/>
              <a:t>Colleges</a:t>
            </a:r>
            <a:endParaRPr lang="zh-CN" altLang="en-US" sz="2800" b="1" dirty="0"/>
          </a:p>
        </p:txBody>
      </p:sp>
      <p:pic>
        <p:nvPicPr>
          <p:cNvPr id="10" name="Picture 6" descr="E:\web\能源研究院\图片（logo，ppt等）\logonew.png"/>
          <p:cNvPicPr>
            <a:picLocks noChangeAspect="1" noChangeArrowheads="1"/>
          </p:cNvPicPr>
          <p:nvPr/>
        </p:nvPicPr>
        <p:blipFill>
          <a:blip r:embed="rId3" cstate="print"/>
          <a:srcRect/>
          <a:stretch>
            <a:fillRect/>
          </a:stretch>
        </p:blipFill>
        <p:spPr bwMode="auto">
          <a:xfrm>
            <a:off x="5638800" y="3733800"/>
            <a:ext cx="3331866" cy="838200"/>
          </a:xfrm>
          <a:prstGeom prst="rect">
            <a:avLst/>
          </a:prstGeom>
          <a:solidFill>
            <a:srgbClr val="3C73EE"/>
          </a:solidFill>
          <a:ln w="9525">
            <a:solidFill>
              <a:srgbClr val="3C73EE"/>
            </a:solidFill>
            <a:miter lim="800000"/>
            <a:headEnd/>
            <a:tailEnd/>
          </a:ln>
          <a:effectLst>
            <a:glow rad="1397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TextBox 10"/>
          <p:cNvSpPr txBox="1"/>
          <p:nvPr/>
        </p:nvSpPr>
        <p:spPr>
          <a:xfrm>
            <a:off x="76200" y="4648200"/>
            <a:ext cx="2372444" cy="46166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Basic Research</a:t>
            </a:r>
            <a:endParaRPr lang="zh-CN" altLang="en-US" sz="2400" b="1" dirty="0">
              <a:effectLst>
                <a:outerShdw blurRad="38100" dist="38100" dir="2700000" algn="tl">
                  <a:srgbClr val="000000">
                    <a:alpha val="43137"/>
                  </a:srgbClr>
                </a:outerShdw>
              </a:effectLst>
              <a:ea typeface="+mj-ea"/>
            </a:endParaRPr>
          </a:p>
        </p:txBody>
      </p:sp>
      <p:sp>
        <p:nvSpPr>
          <p:cNvPr id="12" name="TextBox 11"/>
          <p:cNvSpPr txBox="1"/>
          <p:nvPr/>
        </p:nvSpPr>
        <p:spPr>
          <a:xfrm>
            <a:off x="685800" y="4038600"/>
            <a:ext cx="2382869" cy="46166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Feasibility</a:t>
            </a:r>
            <a:endParaRPr lang="zh-CN" altLang="en-US" sz="2400" b="1" dirty="0">
              <a:effectLst>
                <a:outerShdw blurRad="38100" dist="38100" dir="2700000" algn="tl">
                  <a:srgbClr val="000000">
                    <a:alpha val="43137"/>
                  </a:srgbClr>
                </a:outerShdw>
              </a:effectLst>
              <a:ea typeface="+mj-ea"/>
            </a:endParaRPr>
          </a:p>
        </p:txBody>
      </p:sp>
      <p:sp>
        <p:nvSpPr>
          <p:cNvPr id="13" name="TextBox 12"/>
          <p:cNvSpPr txBox="1"/>
          <p:nvPr/>
        </p:nvSpPr>
        <p:spPr>
          <a:xfrm>
            <a:off x="1752600" y="3352800"/>
            <a:ext cx="2372444"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Development</a:t>
            </a:r>
            <a:endParaRPr lang="zh-CN" altLang="en-US" sz="2400" b="1" dirty="0">
              <a:effectLst>
                <a:outerShdw blurRad="38100" dist="38100" dir="2700000" algn="tl">
                  <a:srgbClr val="000000">
                    <a:alpha val="43137"/>
                  </a:srgbClr>
                </a:outerShdw>
              </a:effectLst>
              <a:ea typeface="+mj-ea"/>
            </a:endParaRPr>
          </a:p>
        </p:txBody>
      </p:sp>
      <p:sp>
        <p:nvSpPr>
          <p:cNvPr id="14" name="TextBox 13"/>
          <p:cNvSpPr txBox="1"/>
          <p:nvPr/>
        </p:nvSpPr>
        <p:spPr>
          <a:xfrm>
            <a:off x="2667000" y="2514600"/>
            <a:ext cx="2372444"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Demonstration</a:t>
            </a:r>
            <a:endParaRPr lang="zh-CN" altLang="en-US" sz="2400" b="1" dirty="0">
              <a:effectLst>
                <a:outerShdw blurRad="38100" dist="38100" dir="2700000" algn="tl">
                  <a:srgbClr val="000000">
                    <a:alpha val="43137"/>
                  </a:srgbClr>
                </a:outerShdw>
              </a:effectLst>
              <a:ea typeface="+mj-ea"/>
            </a:endParaRPr>
          </a:p>
        </p:txBody>
      </p:sp>
      <p:sp>
        <p:nvSpPr>
          <p:cNvPr id="15" name="TextBox 14"/>
          <p:cNvSpPr txBox="1"/>
          <p:nvPr/>
        </p:nvSpPr>
        <p:spPr>
          <a:xfrm>
            <a:off x="3276600" y="1828800"/>
            <a:ext cx="2829644" cy="46166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System/subsystems</a:t>
            </a:r>
            <a:endParaRPr lang="zh-CN" altLang="en-US" sz="2400" b="1" dirty="0">
              <a:effectLst>
                <a:outerShdw blurRad="38100" dist="38100" dir="2700000" algn="tl">
                  <a:srgbClr val="000000">
                    <a:alpha val="43137"/>
                  </a:srgbClr>
                </a:outerShdw>
              </a:effectLst>
              <a:ea typeface="+mj-ea"/>
            </a:endParaRPr>
          </a:p>
        </p:txBody>
      </p:sp>
      <p:sp>
        <p:nvSpPr>
          <p:cNvPr id="16" name="TextBox 15"/>
          <p:cNvSpPr txBox="1"/>
          <p:nvPr/>
        </p:nvSpPr>
        <p:spPr>
          <a:xfrm>
            <a:off x="3657600" y="990600"/>
            <a:ext cx="3363044" cy="46166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ea typeface="+mj-ea"/>
              </a:rPr>
              <a:t>Test &amp; Commissioning</a:t>
            </a:r>
            <a:endParaRPr lang="zh-CN" altLang="en-US" sz="2400" b="1" dirty="0">
              <a:effectLst>
                <a:outerShdw blurRad="38100" dist="38100" dir="2700000" algn="tl">
                  <a:srgbClr val="000000">
                    <a:alpha val="43137"/>
                  </a:srgbClr>
                </a:outerShdw>
              </a:effectLst>
              <a:ea typeface="+mj-ea"/>
            </a:endParaRPr>
          </a:p>
        </p:txBody>
      </p:sp>
      <p:sp>
        <p:nvSpPr>
          <p:cNvPr id="17" name="左大括号 16"/>
          <p:cNvSpPr/>
          <p:nvPr/>
        </p:nvSpPr>
        <p:spPr>
          <a:xfrm rot="13951260">
            <a:off x="3158572" y="4050560"/>
            <a:ext cx="329974" cy="2553931"/>
          </a:xfrm>
          <a:prstGeom prst="leftBrace">
            <a:avLst/>
          </a:prstGeom>
          <a:ln>
            <a:solidFill>
              <a:schemeClr val="accent5"/>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8" name="TextBox 17"/>
          <p:cNvSpPr txBox="1"/>
          <p:nvPr/>
        </p:nvSpPr>
        <p:spPr>
          <a:xfrm>
            <a:off x="7315200" y="2209800"/>
            <a:ext cx="1828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CN" sz="2800" b="1" dirty="0" smtClean="0"/>
              <a:t>Companies</a:t>
            </a:r>
            <a:endParaRPr lang="zh-CN" altLang="en-US" sz="2800" b="1" dirty="0"/>
          </a:p>
        </p:txBody>
      </p:sp>
      <p:sp>
        <p:nvSpPr>
          <p:cNvPr id="19" name="左大括号 18"/>
          <p:cNvSpPr/>
          <p:nvPr/>
        </p:nvSpPr>
        <p:spPr>
          <a:xfrm rot="13951260">
            <a:off x="7120973" y="1002561"/>
            <a:ext cx="329974" cy="2553931"/>
          </a:xfrm>
          <a:prstGeom prst="leftBrace">
            <a:avLst/>
          </a:prstGeom>
          <a:ln>
            <a:solidFill>
              <a:schemeClr val="accent5"/>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0" name="TextBox 19"/>
          <p:cNvSpPr txBox="1"/>
          <p:nvPr/>
        </p:nvSpPr>
        <p:spPr>
          <a:xfrm>
            <a:off x="134792" y="980728"/>
            <a:ext cx="1860829" cy="954107"/>
          </a:xfrm>
          <a:prstGeom prst="rect">
            <a:avLst/>
          </a:prstGeom>
          <a:noFill/>
        </p:spPr>
        <p:txBody>
          <a:bodyPr wrap="none" rtlCol="0">
            <a:spAutoFit/>
          </a:bodyPr>
          <a:lstStyle/>
          <a:p>
            <a:r>
              <a:rPr lang="en-US" altLang="zh-CN" sz="2800" b="1" dirty="0" smtClean="0"/>
              <a:t>Technology</a:t>
            </a:r>
          </a:p>
          <a:p>
            <a:r>
              <a:rPr lang="en-US" altLang="zh-CN" sz="2800" b="1" dirty="0" smtClean="0"/>
              <a:t>Maturity</a:t>
            </a:r>
            <a:endParaRPr lang="zh-CN" altLang="en-US" sz="2800" b="1" dirty="0"/>
          </a:p>
        </p:txBody>
      </p:sp>
      <p:sp>
        <p:nvSpPr>
          <p:cNvPr id="21" name="TextBox 20"/>
          <p:cNvSpPr txBox="1"/>
          <p:nvPr/>
        </p:nvSpPr>
        <p:spPr>
          <a:xfrm>
            <a:off x="7085398" y="5867400"/>
            <a:ext cx="923651" cy="523220"/>
          </a:xfrm>
          <a:prstGeom prst="rect">
            <a:avLst/>
          </a:prstGeom>
          <a:noFill/>
        </p:spPr>
        <p:txBody>
          <a:bodyPr wrap="none" rtlCol="0">
            <a:spAutoFit/>
          </a:bodyPr>
          <a:lstStyle/>
          <a:p>
            <a:r>
              <a:rPr lang="en-US" altLang="zh-CN" sz="2800" b="1" dirty="0" smtClean="0"/>
              <a:t>Time</a:t>
            </a:r>
            <a:endParaRPr lang="zh-CN" altLang="en-US" sz="2800" b="1" dirty="0"/>
          </a:p>
        </p:txBody>
      </p:sp>
      <p:sp>
        <p:nvSpPr>
          <p:cNvPr id="22" name="左大括号 21"/>
          <p:cNvSpPr/>
          <p:nvPr/>
        </p:nvSpPr>
        <p:spPr>
          <a:xfrm rot="3159046">
            <a:off x="2451047" y="4311943"/>
            <a:ext cx="329974" cy="1601787"/>
          </a:xfrm>
          <a:prstGeom prst="leftBrace">
            <a:avLst/>
          </a:prstGeom>
          <a:ln>
            <a:solidFill>
              <a:srgbClr val="33CC33"/>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3" name="左大括号 22"/>
          <p:cNvSpPr/>
          <p:nvPr/>
        </p:nvSpPr>
        <p:spPr>
          <a:xfrm rot="3163664">
            <a:off x="3059197" y="3674597"/>
            <a:ext cx="448140" cy="1590838"/>
          </a:xfrm>
          <a:prstGeom prst="leftBrace">
            <a:avLst/>
          </a:prstGeom>
          <a:ln>
            <a:solidFill>
              <a:srgbClr val="0099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4" name="左大括号 23"/>
          <p:cNvSpPr/>
          <p:nvPr/>
        </p:nvSpPr>
        <p:spPr>
          <a:xfrm rot="3159046">
            <a:off x="4109367" y="2621108"/>
            <a:ext cx="329974" cy="2450111"/>
          </a:xfrm>
          <a:prstGeom prst="leftBrace">
            <a:avLst/>
          </a:prstGeom>
          <a:ln>
            <a:solidFill>
              <a:srgbClr val="33CC33"/>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5" name="左大括号 24"/>
          <p:cNvSpPr/>
          <p:nvPr/>
        </p:nvSpPr>
        <p:spPr>
          <a:xfrm rot="3163664">
            <a:off x="5040395" y="2150597"/>
            <a:ext cx="448140" cy="1590838"/>
          </a:xfrm>
          <a:prstGeom prst="leftBrace">
            <a:avLst/>
          </a:prstGeom>
          <a:ln>
            <a:solidFill>
              <a:srgbClr val="0099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6" name="左大括号 25"/>
          <p:cNvSpPr/>
          <p:nvPr/>
        </p:nvSpPr>
        <p:spPr>
          <a:xfrm rot="3159046">
            <a:off x="6090566" y="1097107"/>
            <a:ext cx="329974" cy="2450111"/>
          </a:xfrm>
          <a:prstGeom prst="leftBrace">
            <a:avLst/>
          </a:prstGeom>
          <a:ln>
            <a:solidFill>
              <a:srgbClr val="33CC33"/>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7" name="左大括号 26"/>
          <p:cNvSpPr/>
          <p:nvPr/>
        </p:nvSpPr>
        <p:spPr>
          <a:xfrm rot="3126173">
            <a:off x="7018241" y="631980"/>
            <a:ext cx="448140" cy="1590838"/>
          </a:xfrm>
          <a:prstGeom prst="leftBrace">
            <a:avLst/>
          </a:prstGeom>
          <a:ln>
            <a:solidFill>
              <a:srgbClr val="0099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8" name="左大括号 27"/>
          <p:cNvSpPr/>
          <p:nvPr/>
        </p:nvSpPr>
        <p:spPr>
          <a:xfrm rot="13933339">
            <a:off x="5098594" y="2486600"/>
            <a:ext cx="492529" cy="2723000"/>
          </a:xfrm>
          <a:prstGeom prst="leftBrace">
            <a:avLst/>
          </a:prstGeom>
          <a:ln>
            <a:solidFill>
              <a:srgbClr val="3C73E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30" name="TextBox 1"/>
          <p:cNvSpPr txBox="1">
            <a:spLocks noChangeArrowheads="1"/>
          </p:cNvSpPr>
          <p:nvPr/>
        </p:nvSpPr>
        <p:spPr bwMode="auto">
          <a:xfrm>
            <a:off x="152400" y="162580"/>
            <a:ext cx="65532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School of Energy Research (SER)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304800" y="1066800"/>
            <a:ext cx="8686800" cy="2554545"/>
          </a:xfrm>
          <a:prstGeom prst="rect">
            <a:avLst/>
          </a:prstGeom>
          <a:noFill/>
          <a:ln w="9525">
            <a:noFill/>
            <a:miter lim="800000"/>
            <a:headEnd/>
            <a:tailEnd/>
          </a:ln>
        </p:spPr>
        <p:txBody>
          <a:bodyPr>
            <a:spAutoFit/>
          </a:bodyPr>
          <a:lstStyle/>
          <a:p>
            <a:pPr algn="l">
              <a:buClr>
                <a:srgbClr val="FF0000"/>
              </a:buClr>
              <a:buSzPct val="80000"/>
              <a:buFont typeface="Wingdings" pitchFamily="2" charset="2"/>
              <a:buChar char="n"/>
            </a:pPr>
            <a:r>
              <a:rPr lang="en-US" altLang="zh-CN" sz="2000" dirty="0">
                <a:solidFill>
                  <a:schemeClr val="tx2"/>
                </a:solidFill>
                <a:latin typeface="Georgia" pitchFamily="18" charset="0"/>
              </a:rPr>
              <a:t> </a:t>
            </a:r>
            <a:r>
              <a:rPr lang="en-US" altLang="zh-CN" sz="2000" dirty="0" smtClean="0">
                <a:solidFill>
                  <a:schemeClr val="tx2"/>
                </a:solidFill>
                <a:latin typeface="Georgia" pitchFamily="18" charset="0"/>
              </a:rPr>
              <a:t> </a:t>
            </a:r>
            <a:r>
              <a:rPr lang="en-US" altLang="zh-CN" sz="2000" b="1" dirty="0" smtClean="0">
                <a:solidFill>
                  <a:schemeClr val="tx2"/>
                </a:solidFill>
                <a:latin typeface="Georgia" pitchFamily="18" charset="0"/>
              </a:rPr>
              <a:t>SER </a:t>
            </a:r>
            <a:r>
              <a:rPr lang="en-US" altLang="zh-CN" sz="2000" b="1" dirty="0">
                <a:solidFill>
                  <a:schemeClr val="tx2"/>
                </a:solidFill>
                <a:latin typeface="Georgia" pitchFamily="18" charset="0"/>
              </a:rPr>
              <a:t>is consisted of </a:t>
            </a:r>
            <a:r>
              <a:rPr lang="en-US" altLang="zh-CN" sz="2000" b="1" dirty="0" smtClean="0">
                <a:solidFill>
                  <a:schemeClr val="tx2"/>
                </a:solidFill>
                <a:latin typeface="Georgia" pitchFamily="18" charset="0"/>
              </a:rPr>
              <a:t>5 </a:t>
            </a:r>
            <a:r>
              <a:rPr lang="en-US" altLang="zh-CN" sz="2000" b="1" dirty="0">
                <a:solidFill>
                  <a:schemeClr val="tx2"/>
                </a:solidFill>
                <a:latin typeface="Georgia" pitchFamily="18" charset="0"/>
              </a:rPr>
              <a:t>institutes and </a:t>
            </a:r>
            <a:r>
              <a:rPr lang="en-US" altLang="zh-CN" sz="2000" b="1" dirty="0" smtClean="0">
                <a:solidFill>
                  <a:schemeClr val="tx2"/>
                </a:solidFill>
                <a:latin typeface="Georgia" pitchFamily="18" charset="0"/>
              </a:rPr>
              <a:t>1 center</a:t>
            </a:r>
            <a:endParaRPr lang="zh-CN" altLang="en-US" sz="2000" b="1" dirty="0">
              <a:solidFill>
                <a:schemeClr val="tx2"/>
              </a:solidFill>
              <a:latin typeface="Georgia" pitchFamily="18" charset="0"/>
            </a:endParaRPr>
          </a:p>
          <a:p>
            <a:pPr algn="l"/>
            <a:endParaRPr lang="zh-CN" altLang="en-US"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Institute for Advanced Nuclear Energy</a:t>
            </a:r>
            <a:endParaRPr lang="zh-CN" altLang="en-US"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Institute for Chemical Energy</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Institute for Bio-energy</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Institute for Solar Energy</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rgbClr val="FF0000"/>
                </a:solidFill>
                <a:latin typeface="Georgia" pitchFamily="18" charset="0"/>
              </a:rPr>
              <a:t>Institute for Energy Efficiency Engineering</a:t>
            </a:r>
          </a:p>
          <a:p>
            <a:pPr marL="742950" lvl="1" indent="-285750" algn="l">
              <a:buSzPct val="80000"/>
              <a:buFont typeface="Wingdings" pitchFamily="2" charset="2"/>
              <a:buChar char="Ø"/>
            </a:pPr>
            <a:r>
              <a:rPr lang="en-US" altLang="zh-CN" sz="2000" dirty="0" smtClean="0">
                <a:solidFill>
                  <a:schemeClr val="tx2"/>
                </a:solidFill>
                <a:latin typeface="Georgia" pitchFamily="18" charset="0"/>
                <a:ea typeface="黑体" pitchFamily="2" charset="-122"/>
              </a:rPr>
              <a:t>Center </a:t>
            </a:r>
            <a:r>
              <a:rPr lang="en-US" altLang="zh-CN" sz="2000" dirty="0">
                <a:solidFill>
                  <a:schemeClr val="tx2"/>
                </a:solidFill>
                <a:latin typeface="Georgia" pitchFamily="18" charset="0"/>
                <a:ea typeface="黑体" pitchFamily="2" charset="-122"/>
              </a:rPr>
              <a:t>for Energy Economics </a:t>
            </a:r>
            <a:r>
              <a:rPr lang="en-US" altLang="zh-CN" sz="2000" dirty="0" smtClean="0">
                <a:solidFill>
                  <a:schemeClr val="tx2"/>
                </a:solidFill>
                <a:latin typeface="Georgia" pitchFamily="18" charset="0"/>
                <a:ea typeface="黑体" pitchFamily="2" charset="-122"/>
              </a:rPr>
              <a:t>Research</a:t>
            </a:r>
            <a:endParaRPr lang="en-US" altLang="zh-CN" sz="2000" dirty="0">
              <a:solidFill>
                <a:schemeClr val="tx2"/>
              </a:solidFill>
              <a:latin typeface="+mn-ea"/>
              <a:ea typeface="+mn-ea"/>
            </a:endParaRPr>
          </a:p>
        </p:txBody>
      </p:sp>
      <p:sp>
        <p:nvSpPr>
          <p:cNvPr id="10244" name="TextBox 4"/>
          <p:cNvSpPr txBox="1">
            <a:spLocks noChangeArrowheads="1"/>
          </p:cNvSpPr>
          <p:nvPr/>
        </p:nvSpPr>
        <p:spPr bwMode="auto">
          <a:xfrm>
            <a:off x="304800" y="3733800"/>
            <a:ext cx="8686800" cy="2400657"/>
          </a:xfrm>
          <a:prstGeom prst="rect">
            <a:avLst/>
          </a:prstGeom>
          <a:noFill/>
          <a:ln w="9525">
            <a:noFill/>
            <a:miter lim="800000"/>
            <a:headEnd/>
            <a:tailEnd/>
          </a:ln>
        </p:spPr>
        <p:txBody>
          <a:bodyPr>
            <a:spAutoFit/>
          </a:bodyPr>
          <a:lstStyle/>
          <a:p>
            <a:pPr algn="l">
              <a:buClr>
                <a:srgbClr val="FF0000"/>
              </a:buClr>
              <a:buSzPct val="80000"/>
              <a:buFont typeface="Wingdings" pitchFamily="2" charset="2"/>
              <a:buChar char="n"/>
            </a:pPr>
            <a:r>
              <a:rPr lang="en-US" altLang="zh-CN" sz="2000" dirty="0">
                <a:solidFill>
                  <a:schemeClr val="tx2"/>
                </a:solidFill>
                <a:latin typeface="Arial" charset="0"/>
                <a:ea typeface="黑体" pitchFamily="2" charset="-122"/>
              </a:rPr>
              <a:t> </a:t>
            </a:r>
            <a:r>
              <a:rPr lang="en-US" altLang="zh-CN" sz="2000" dirty="0" smtClean="0">
                <a:solidFill>
                  <a:schemeClr val="tx2"/>
                </a:solidFill>
                <a:latin typeface="Arial" charset="0"/>
                <a:ea typeface="黑体" pitchFamily="2" charset="-122"/>
              </a:rPr>
              <a:t> </a:t>
            </a:r>
            <a:r>
              <a:rPr lang="en-US" altLang="zh-CN" sz="2000" b="1" dirty="0" smtClean="0">
                <a:solidFill>
                  <a:schemeClr val="tx2"/>
                </a:solidFill>
                <a:latin typeface="Georgia" pitchFamily="18" charset="0"/>
              </a:rPr>
              <a:t>SER </a:t>
            </a:r>
            <a:r>
              <a:rPr lang="en-US" altLang="zh-CN" sz="2000" b="1" dirty="0">
                <a:solidFill>
                  <a:schemeClr val="tx2"/>
                </a:solidFill>
                <a:latin typeface="Georgia" pitchFamily="18" charset="0"/>
              </a:rPr>
              <a:t>has </a:t>
            </a:r>
            <a:r>
              <a:rPr lang="en-US" altLang="zh-CN" sz="2000" b="1" dirty="0" smtClean="0">
                <a:solidFill>
                  <a:schemeClr val="tx2"/>
                </a:solidFill>
                <a:latin typeface="Georgia" pitchFamily="18" charset="0"/>
              </a:rPr>
              <a:t>5 </a:t>
            </a:r>
            <a:r>
              <a:rPr lang="en-US" altLang="zh-CN" sz="2000" b="1" dirty="0">
                <a:solidFill>
                  <a:schemeClr val="tx2"/>
                </a:solidFill>
                <a:latin typeface="Georgia" pitchFamily="18" charset="0"/>
              </a:rPr>
              <a:t>Ph.D. </a:t>
            </a:r>
            <a:r>
              <a:rPr lang="en-US" altLang="zh-CN" sz="2000" b="1" dirty="0" smtClean="0">
                <a:solidFill>
                  <a:schemeClr val="tx2"/>
                </a:solidFill>
                <a:latin typeface="Georgia" pitchFamily="18" charset="0"/>
              </a:rPr>
              <a:t>programs and </a:t>
            </a:r>
            <a:r>
              <a:rPr lang="en-US" altLang="zh-CN" sz="2000" b="1" dirty="0" smtClean="0">
                <a:solidFill>
                  <a:srgbClr val="FF0000"/>
                </a:solidFill>
                <a:latin typeface="Georgia" pitchFamily="18" charset="0"/>
                <a:ea typeface="黑体" pitchFamily="2" charset="-122"/>
              </a:rPr>
              <a:t>1 UG program</a:t>
            </a:r>
            <a:endParaRPr lang="zh-CN" altLang="en-US" sz="2000" b="1" dirty="0">
              <a:solidFill>
                <a:srgbClr val="FF0000"/>
              </a:solidFill>
              <a:latin typeface="Georgia" pitchFamily="18" charset="0"/>
              <a:ea typeface="黑体" pitchFamily="2" charset="-122"/>
            </a:endParaRPr>
          </a:p>
          <a:p>
            <a:pPr algn="l"/>
            <a:endParaRPr lang="zh-CN" altLang="en-US" sz="1000" dirty="0">
              <a:solidFill>
                <a:srgbClr val="FF0000"/>
              </a:solidFill>
              <a:latin typeface="Georgia" pitchFamily="18" charset="0"/>
              <a:ea typeface="黑体" pitchFamily="2" charset="-122"/>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Nuclear Science and Engineering</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Energy Chemistry</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Photovoltaic Engineering</a:t>
            </a:r>
            <a:endParaRPr lang="en-US" altLang="zh-CN" sz="2000" dirty="0">
              <a:solidFill>
                <a:schemeClr val="tx2"/>
              </a:solidFill>
              <a:latin typeface="Georgia" pitchFamily="18" charset="0"/>
            </a:endParaRP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Energy Efficiency Engineering</a:t>
            </a:r>
          </a:p>
          <a:p>
            <a:pPr marL="742950" lvl="1" indent="-285750" algn="l">
              <a:buSzPct val="80000"/>
              <a:buFont typeface="Wingdings" pitchFamily="2" charset="2"/>
              <a:buChar char="Ø"/>
            </a:pPr>
            <a:r>
              <a:rPr lang="en-US" altLang="zh-CN" sz="2000" dirty="0" smtClean="0">
                <a:solidFill>
                  <a:schemeClr val="tx2"/>
                </a:solidFill>
                <a:latin typeface="Georgia" pitchFamily="18" charset="0"/>
              </a:rPr>
              <a:t>Energy Economics</a:t>
            </a:r>
          </a:p>
          <a:p>
            <a:pPr marL="742950" lvl="1" indent="-285750" algn="l">
              <a:buSzPct val="80000"/>
              <a:buFont typeface="Wingdings" pitchFamily="2" charset="2"/>
              <a:buChar char="Ø"/>
            </a:pPr>
            <a:r>
              <a:rPr lang="en-US" altLang="zh-CN" sz="2000" dirty="0" smtClean="0">
                <a:solidFill>
                  <a:srgbClr val="FF0000"/>
                </a:solidFill>
                <a:latin typeface="Georgia" pitchFamily="18" charset="0"/>
                <a:ea typeface="黑体" pitchFamily="2" charset="-122"/>
              </a:rPr>
              <a:t>New Energy Science and Engineering</a:t>
            </a:r>
            <a:endParaRPr lang="zh-CN" altLang="en-US" sz="2000" dirty="0" smtClean="0">
              <a:solidFill>
                <a:srgbClr val="FF0000"/>
              </a:solidFill>
              <a:latin typeface="+mj-ea"/>
              <a:ea typeface="+mj-ea"/>
            </a:endParaRPr>
          </a:p>
        </p:txBody>
      </p:sp>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School of Energy Research (SER)</a:t>
            </a:r>
          </a:p>
        </p:txBody>
      </p:sp>
      <p:sp>
        <p:nvSpPr>
          <p:cNvPr id="6" name="灯片编号占位符 5"/>
          <p:cNvSpPr>
            <a:spLocks noGrp="1"/>
          </p:cNvSpPr>
          <p:nvPr>
            <p:ph type="sldNum" sz="quarter" idx="12"/>
          </p:nvPr>
        </p:nvSpPr>
        <p:spPr/>
        <p:txBody>
          <a:bodyPr/>
          <a:lstStyle/>
          <a:p>
            <a:pPr>
              <a:defRPr/>
            </a:pPr>
            <a:fld id="{05307669-6ECE-40BE-BD29-D0930FB6B4BF}" type="slidenum">
              <a:rPr lang="en-US" altLang="zh-CN"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33"/>
          <p:cNvSpPr>
            <a:spLocks noGrp="1"/>
          </p:cNvSpPr>
          <p:nvPr>
            <p:ph type="sldNum" sz="quarter" idx="12"/>
          </p:nvPr>
        </p:nvSpPr>
        <p:spPr/>
        <p:txBody>
          <a:bodyPr/>
          <a:lstStyle/>
          <a:p>
            <a:fld id="{CB2A6BFE-30AF-44A7-9AA6-905B58B7B556}" type="slidenum">
              <a:rPr lang="en-GB" smtClean="0"/>
              <a:pPr/>
              <a:t>7</a:t>
            </a:fld>
            <a:endParaRPr lang="en-GB"/>
          </a:p>
        </p:txBody>
      </p:sp>
      <p:sp>
        <p:nvSpPr>
          <p:cNvPr id="46" name="矩形 45"/>
          <p:cNvSpPr/>
          <p:nvPr/>
        </p:nvSpPr>
        <p:spPr>
          <a:xfrm>
            <a:off x="457200" y="5467290"/>
            <a:ext cx="8229600" cy="707886"/>
          </a:xfrm>
          <a:prstGeom prst="rect">
            <a:avLst/>
          </a:prstGeom>
        </p:spPr>
        <p:txBody>
          <a:bodyPr wrap="square">
            <a:spAutoFit/>
          </a:bodyPr>
          <a:lstStyle/>
          <a:p>
            <a:pPr>
              <a:buClr>
                <a:srgbClr val="FF0000"/>
              </a:buClr>
              <a:buFont typeface="Wingdings" pitchFamily="2" charset="2"/>
              <a:buChar char="n"/>
            </a:pPr>
            <a:r>
              <a:rPr lang="en-US" altLang="zh-CN" sz="2000" b="1" dirty="0" smtClean="0">
                <a:solidFill>
                  <a:srgbClr val="002060"/>
                </a:solidFill>
                <a:latin typeface="Georgia" pitchFamily="18" charset="0"/>
                <a:ea typeface="+mn-ea"/>
              </a:rPr>
              <a:t>  First EEE postgraduate program in China – MOE authorized </a:t>
            </a:r>
          </a:p>
        </p:txBody>
      </p:sp>
      <p:pic>
        <p:nvPicPr>
          <p:cNvPr id="4098" name="Picture 2"/>
          <p:cNvPicPr>
            <a:picLocks noChangeAspect="1" noChangeArrowheads="1"/>
          </p:cNvPicPr>
          <p:nvPr/>
        </p:nvPicPr>
        <p:blipFill>
          <a:blip r:embed="rId3"/>
          <a:srcRect/>
          <a:stretch>
            <a:fillRect/>
          </a:stretch>
        </p:blipFill>
        <p:spPr bwMode="auto">
          <a:xfrm>
            <a:off x="219052" y="1447800"/>
            <a:ext cx="3286148" cy="3298643"/>
          </a:xfrm>
          <a:prstGeom prst="rect">
            <a:avLst/>
          </a:prstGeom>
          <a:noFill/>
          <a:ln w="9525">
            <a:noFill/>
            <a:miter lim="800000"/>
            <a:headEnd/>
            <a:tailEnd/>
          </a:ln>
          <a:effectLst/>
        </p:spPr>
      </p:pic>
      <p:sp>
        <p:nvSpPr>
          <p:cNvPr id="22" name="TextBox 1"/>
          <p:cNvSpPr txBox="1">
            <a:spLocks noChangeArrowheads="1"/>
          </p:cNvSpPr>
          <p:nvPr/>
        </p:nvSpPr>
        <p:spPr bwMode="auto">
          <a:xfrm>
            <a:off x="152400" y="162580"/>
            <a:ext cx="6553200" cy="523220"/>
          </a:xfrm>
          <a:prstGeom prst="rect">
            <a:avLst/>
          </a:prstGeom>
          <a:noFill/>
          <a:ln w="9525">
            <a:noFill/>
            <a:miter lim="800000"/>
            <a:headEnd/>
            <a:tailEnd/>
          </a:ln>
        </p:spPr>
        <p:txBody>
          <a:bodyPr wrap="square">
            <a:spAutoFit/>
          </a:bodyPr>
          <a:lstStyle/>
          <a:p>
            <a:pPr algn="l"/>
            <a:r>
              <a:rPr lang="en-US" altLang="zh-CN" sz="2800" b="1" dirty="0" smtClean="0">
                <a:solidFill>
                  <a:schemeClr val="bg1"/>
                </a:solidFill>
                <a:latin typeface="微软雅黑" pitchFamily="34" charset="-122"/>
                <a:ea typeface="微软雅黑" pitchFamily="34" charset="-122"/>
              </a:rPr>
              <a:t>IEEE</a:t>
            </a:r>
            <a:endParaRPr lang="en-US" altLang="zh-CN" sz="2800" b="1" dirty="0">
              <a:solidFill>
                <a:schemeClr val="bg1"/>
              </a:solidFill>
              <a:latin typeface="微软雅黑" pitchFamily="34" charset="-122"/>
              <a:ea typeface="微软雅黑" pitchFamily="34" charset="-122"/>
            </a:endParaRPr>
          </a:p>
        </p:txBody>
      </p:sp>
      <p:pic>
        <p:nvPicPr>
          <p:cNvPr id="58370" name="Picture 2"/>
          <p:cNvPicPr>
            <a:picLocks noChangeAspect="1" noChangeArrowheads="1"/>
          </p:cNvPicPr>
          <p:nvPr/>
        </p:nvPicPr>
        <p:blipFill>
          <a:blip r:embed="rId4"/>
          <a:srcRect/>
          <a:stretch>
            <a:fillRect/>
          </a:stretch>
        </p:blipFill>
        <p:spPr bwMode="auto">
          <a:xfrm>
            <a:off x="3505200" y="1295400"/>
            <a:ext cx="5447256"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0" name="Picture 2" descr="Energy efficiency provides us with the time needed to replace fossil fuels and other non-sustainable energy sources with renewables in an ecological, economic and socially responsible manner."/>
          <p:cNvPicPr>
            <a:picLocks noChangeAspect="1" noChangeArrowheads="1"/>
          </p:cNvPicPr>
          <p:nvPr/>
        </p:nvPicPr>
        <p:blipFill>
          <a:blip r:embed="rId3"/>
          <a:srcRect/>
          <a:stretch>
            <a:fillRect/>
          </a:stretch>
        </p:blipFill>
        <p:spPr bwMode="auto">
          <a:xfrm>
            <a:off x="1071538" y="990600"/>
            <a:ext cx="7000924" cy="3542385"/>
          </a:xfrm>
          <a:prstGeom prst="rect">
            <a:avLst/>
          </a:prstGeom>
          <a:noFill/>
        </p:spPr>
      </p:pic>
      <p:sp>
        <p:nvSpPr>
          <p:cNvPr id="7" name="矩形 6"/>
          <p:cNvSpPr/>
          <p:nvPr/>
        </p:nvSpPr>
        <p:spPr>
          <a:xfrm>
            <a:off x="604782" y="4648200"/>
            <a:ext cx="7929618" cy="1631216"/>
          </a:xfrm>
          <a:prstGeom prst="rect">
            <a:avLst/>
          </a:prstGeom>
        </p:spPr>
        <p:txBody>
          <a:bodyPr wrap="square">
            <a:spAutoFit/>
          </a:bodyPr>
          <a:lstStyle/>
          <a:p>
            <a:pPr algn="just"/>
            <a:r>
              <a:rPr lang="zh-CN" altLang="en-US" sz="2000" i="1" dirty="0" smtClean="0">
                <a:solidFill>
                  <a:schemeClr val="tx2"/>
                </a:solidFill>
                <a:latin typeface="Georgia" pitchFamily="18" charset="0"/>
              </a:rPr>
              <a:t>“</a:t>
            </a:r>
            <a:r>
              <a:rPr lang="en-US" altLang="zh-CN" sz="2000" i="1" dirty="0" smtClean="0">
                <a:solidFill>
                  <a:schemeClr val="tx2"/>
                </a:solidFill>
                <a:latin typeface="Georgia" pitchFamily="18" charset="0"/>
              </a:rPr>
              <a:t>Energy efficiency provides us with the time needed to replace fossil fuels and other non-sustainable energy sources with </a:t>
            </a:r>
            <a:r>
              <a:rPr lang="en-US" altLang="zh-CN" sz="2000" i="1" dirty="0" err="1" smtClean="0">
                <a:solidFill>
                  <a:schemeClr val="tx2"/>
                </a:solidFill>
                <a:latin typeface="Georgia" pitchFamily="18" charset="0"/>
              </a:rPr>
              <a:t>renewables</a:t>
            </a:r>
            <a:r>
              <a:rPr lang="en-US" altLang="zh-CN" sz="2000" i="1" dirty="0" smtClean="0">
                <a:solidFill>
                  <a:schemeClr val="tx2"/>
                </a:solidFill>
                <a:latin typeface="Georgia" pitchFamily="18" charset="0"/>
              </a:rPr>
              <a:t> in an ecological, economic and socially responsible manner…</a:t>
            </a:r>
            <a:r>
              <a:rPr lang="zh-CN" altLang="en-US" sz="2000" i="1" dirty="0" smtClean="0">
                <a:solidFill>
                  <a:schemeClr val="tx2"/>
                </a:solidFill>
                <a:latin typeface="Georgia" pitchFamily="18" charset="0"/>
              </a:rPr>
              <a:t>”</a:t>
            </a:r>
            <a:r>
              <a:rPr lang="en-US" altLang="zh-CN" sz="2000" i="1" dirty="0" smtClean="0">
                <a:solidFill>
                  <a:schemeClr val="tx2"/>
                </a:solidFill>
                <a:latin typeface="Georgia" pitchFamily="18" charset="0"/>
              </a:rPr>
              <a:t>                                                                   </a:t>
            </a:r>
          </a:p>
          <a:p>
            <a:pPr algn="just"/>
            <a:r>
              <a:rPr lang="en-US" altLang="zh-CN" sz="2000" i="1" dirty="0" smtClean="0">
                <a:solidFill>
                  <a:schemeClr val="tx2"/>
                </a:solidFill>
                <a:latin typeface="Georgia" pitchFamily="18" charset="0"/>
              </a:rPr>
              <a:t>                                                                                           </a:t>
            </a:r>
            <a:r>
              <a:rPr lang="en-US" altLang="zh-CN" sz="2000" dirty="0" smtClean="0">
                <a:latin typeface="Georgia" pitchFamily="18" charset="0"/>
              </a:rPr>
              <a:t>——cited from IEA</a:t>
            </a:r>
            <a:endParaRPr lang="zh-CN" altLang="en-US" sz="2000" dirty="0">
              <a:latin typeface="Georgia" pitchFamily="18" charset="0"/>
            </a:endParaRPr>
          </a:p>
        </p:txBody>
      </p:sp>
      <p:sp>
        <p:nvSpPr>
          <p:cNvPr id="5" name="TextBox 1"/>
          <p:cNvSpPr txBox="1">
            <a:spLocks noChangeArrowheads="1"/>
          </p:cNvSpPr>
          <p:nvPr/>
        </p:nvSpPr>
        <p:spPr bwMode="auto">
          <a:xfrm>
            <a:off x="152400" y="162580"/>
            <a:ext cx="7543800" cy="461665"/>
          </a:xfrm>
          <a:prstGeom prst="rect">
            <a:avLst/>
          </a:prstGeom>
          <a:noFill/>
          <a:ln w="9525">
            <a:noFill/>
            <a:miter lim="800000"/>
            <a:headEnd/>
            <a:tailEnd/>
          </a:ln>
        </p:spPr>
        <p:txBody>
          <a:bodyPr wrap="square">
            <a:spAutoFit/>
          </a:bodyPr>
          <a:lstStyle/>
          <a:p>
            <a:pPr algn="l"/>
            <a:r>
              <a:rPr lang="en-US" altLang="zh-CN" sz="2400" b="1" dirty="0" smtClean="0">
                <a:solidFill>
                  <a:schemeClr val="bg1"/>
                </a:solidFill>
                <a:latin typeface="微软雅黑" pitchFamily="34" charset="-122"/>
                <a:ea typeface="微软雅黑" pitchFamily="34" charset="-122"/>
              </a:rPr>
              <a:t>Why Energy Efficiency?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5496E8C-F5B9-45EC-BCA9-44A0EDDCF29A}" type="slidenum">
              <a:rPr lang="en-US" altLang="zh-CN" smtClean="0"/>
              <a:pPr>
                <a:defRPr/>
              </a:pPr>
              <a:t>9</a:t>
            </a:fld>
            <a:endParaRPr lang="en-US"/>
          </a:p>
        </p:txBody>
      </p:sp>
      <p:sp>
        <p:nvSpPr>
          <p:cNvPr id="19" name="矩形 18"/>
          <p:cNvSpPr/>
          <p:nvPr/>
        </p:nvSpPr>
        <p:spPr>
          <a:xfrm>
            <a:off x="428596" y="1066800"/>
            <a:ext cx="8286808" cy="2003625"/>
          </a:xfrm>
          <a:prstGeom prst="rect">
            <a:avLst/>
          </a:prstGeom>
        </p:spPr>
        <p:txBody>
          <a:bodyPr wrap="square">
            <a:spAutoFit/>
          </a:bodyPr>
          <a:lstStyle/>
          <a:p>
            <a:pPr algn="l">
              <a:lnSpc>
                <a:spcPct val="105000"/>
              </a:lnSpc>
              <a:spcBef>
                <a:spcPct val="40000"/>
              </a:spcBef>
              <a:spcAft>
                <a:spcPct val="20000"/>
              </a:spcAft>
              <a:buClr>
                <a:srgbClr val="FF0000"/>
              </a:buClr>
              <a:buFont typeface="Wingdings" pitchFamily="2" charset="2"/>
              <a:buChar char="n"/>
            </a:pPr>
            <a:r>
              <a:rPr lang="en-US" altLang="zh-CN" b="1" dirty="0" smtClean="0">
                <a:solidFill>
                  <a:schemeClr val="tx2"/>
                </a:solidFill>
                <a:latin typeface="Georgia" pitchFamily="18" charset="0"/>
                <a:ea typeface="微软雅黑" pitchFamily="34" charset="-122"/>
                <a:cs typeface="Arial" pitchFamily="34" charset="0"/>
              </a:rPr>
              <a:t>  Conduct and promote R&amp;D in energy efficiency across different sectors in the planning, design, implementation, management and assessment of energy chain.</a:t>
            </a:r>
          </a:p>
          <a:p>
            <a:pPr algn="l">
              <a:lnSpc>
                <a:spcPct val="105000"/>
              </a:lnSpc>
              <a:spcBef>
                <a:spcPct val="40000"/>
              </a:spcBef>
              <a:spcAft>
                <a:spcPct val="20000"/>
              </a:spcAft>
              <a:buClr>
                <a:srgbClr val="FF0000"/>
              </a:buClr>
              <a:buFont typeface="Wingdings" pitchFamily="2" charset="2"/>
              <a:buChar char="n"/>
            </a:pPr>
            <a:r>
              <a:rPr lang="en-US" altLang="zh-CN" b="1" dirty="0" smtClean="0">
                <a:solidFill>
                  <a:schemeClr val="tx2"/>
                </a:solidFill>
                <a:latin typeface="Georgia" pitchFamily="18" charset="0"/>
                <a:ea typeface="微软雅黑" pitchFamily="34" charset="-122"/>
                <a:cs typeface="Arial" pitchFamily="34" charset="0"/>
              </a:rPr>
              <a:t>  Develop and improve opportunities for advanced energy efficient technologies, systems and practices, with an emphasis on economically and environmentally attractive deployment.</a:t>
            </a:r>
          </a:p>
        </p:txBody>
      </p:sp>
      <p:sp>
        <p:nvSpPr>
          <p:cNvPr id="13" name="TextBox 1"/>
          <p:cNvSpPr txBox="1">
            <a:spLocks noChangeArrowheads="1"/>
          </p:cNvSpPr>
          <p:nvPr/>
        </p:nvSpPr>
        <p:spPr bwMode="auto">
          <a:xfrm>
            <a:off x="152400" y="162580"/>
            <a:ext cx="6553200" cy="523220"/>
          </a:xfrm>
          <a:prstGeom prst="rect">
            <a:avLst/>
          </a:prstGeom>
          <a:noFill/>
          <a:ln w="9525">
            <a:noFill/>
            <a:miter lim="800000"/>
            <a:headEnd/>
            <a:tailEnd/>
          </a:ln>
        </p:spPr>
        <p:txBody>
          <a:bodyPr wrap="square">
            <a:spAutoFit/>
          </a:bodyPr>
          <a:lstStyle/>
          <a:p>
            <a:pPr algn="l"/>
            <a:r>
              <a:rPr lang="en-US" altLang="zh-CN" sz="2800" b="1" dirty="0" smtClean="0">
                <a:solidFill>
                  <a:schemeClr val="bg1"/>
                </a:solidFill>
                <a:latin typeface="微软雅黑" pitchFamily="34" charset="-122"/>
                <a:ea typeface="微软雅黑" pitchFamily="34" charset="-122"/>
              </a:rPr>
              <a:t>IEEE - Mission</a:t>
            </a:r>
            <a:endParaRPr lang="en-US" altLang="zh-CN" sz="2800" b="1" dirty="0">
              <a:solidFill>
                <a:schemeClr val="bg1"/>
              </a:solidFill>
              <a:latin typeface="微软雅黑" pitchFamily="34" charset="-122"/>
              <a:ea typeface="微软雅黑" pitchFamily="34" charset="-122"/>
            </a:endParaRPr>
          </a:p>
        </p:txBody>
      </p:sp>
      <p:grpSp>
        <p:nvGrpSpPr>
          <p:cNvPr id="3" name="组合 12"/>
          <p:cNvGrpSpPr/>
          <p:nvPr/>
        </p:nvGrpSpPr>
        <p:grpSpPr>
          <a:xfrm>
            <a:off x="152400" y="3352800"/>
            <a:ext cx="6477000" cy="2667000"/>
            <a:chOff x="323528" y="1142984"/>
            <a:chExt cx="8496944" cy="3857652"/>
          </a:xfrm>
        </p:grpSpPr>
        <p:grpSp>
          <p:nvGrpSpPr>
            <p:cNvPr id="4" name="组合 7"/>
            <p:cNvGrpSpPr/>
            <p:nvPr/>
          </p:nvGrpSpPr>
          <p:grpSpPr>
            <a:xfrm>
              <a:off x="323528" y="1142984"/>
              <a:ext cx="8496944" cy="3857652"/>
              <a:chOff x="323528" y="1628800"/>
              <a:chExt cx="8496944" cy="3600400"/>
            </a:xfrm>
          </p:grpSpPr>
          <p:pic>
            <p:nvPicPr>
              <p:cNvPr id="17" name="Picture 2" descr="figure1"/>
              <p:cNvPicPr>
                <a:picLocks noChangeAspect="1" noChangeArrowheads="1"/>
              </p:cNvPicPr>
              <p:nvPr/>
            </p:nvPicPr>
            <p:blipFill>
              <a:blip r:embed="rId3" cstate="print"/>
              <a:srcRect/>
              <a:stretch>
                <a:fillRect/>
              </a:stretch>
            </p:blipFill>
            <p:spPr bwMode="auto">
              <a:xfrm>
                <a:off x="323528" y="1628800"/>
                <a:ext cx="8496944" cy="3600400"/>
              </a:xfrm>
              <a:prstGeom prst="rect">
                <a:avLst/>
              </a:prstGeom>
              <a:noFill/>
            </p:spPr>
          </p:pic>
          <p:sp>
            <p:nvSpPr>
              <p:cNvPr id="20" name="矩形 19"/>
              <p:cNvSpPr/>
              <p:nvPr/>
            </p:nvSpPr>
            <p:spPr>
              <a:xfrm>
                <a:off x="5429256" y="3857628"/>
                <a:ext cx="2643206" cy="642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12"/>
            <p:cNvGrpSpPr/>
            <p:nvPr/>
          </p:nvGrpSpPr>
          <p:grpSpPr>
            <a:xfrm>
              <a:off x="1571604" y="1285860"/>
              <a:ext cx="6072230" cy="3286148"/>
              <a:chOff x="1571604" y="1285860"/>
              <a:chExt cx="6072230" cy="3286148"/>
            </a:xfrm>
          </p:grpSpPr>
          <p:pic>
            <p:nvPicPr>
              <p:cNvPr id="14" name="Picture 4" descr="http://www.orgnet.com/email.gif"/>
              <p:cNvPicPr>
                <a:picLocks noChangeAspect="1" noChangeArrowheads="1"/>
              </p:cNvPicPr>
              <p:nvPr/>
            </p:nvPicPr>
            <p:blipFill>
              <a:blip r:embed="rId4"/>
              <a:srcRect/>
              <a:stretch>
                <a:fillRect/>
              </a:stretch>
            </p:blipFill>
            <p:spPr bwMode="auto">
              <a:xfrm>
                <a:off x="6000760" y="1285860"/>
                <a:ext cx="1000132" cy="428629"/>
              </a:xfrm>
              <a:prstGeom prst="rect">
                <a:avLst/>
              </a:prstGeom>
              <a:noFill/>
              <a:ln>
                <a:solidFill>
                  <a:schemeClr val="tx2"/>
                </a:solidFill>
              </a:ln>
            </p:spPr>
          </p:pic>
          <p:sp>
            <p:nvSpPr>
              <p:cNvPr id="15" name="TextBox 14"/>
              <p:cNvSpPr txBox="1"/>
              <p:nvPr/>
            </p:nvSpPr>
            <p:spPr>
              <a:xfrm>
                <a:off x="6357950" y="1643050"/>
                <a:ext cx="1285884" cy="430887"/>
              </a:xfrm>
              <a:prstGeom prst="rect">
                <a:avLst/>
              </a:prstGeom>
              <a:solidFill>
                <a:srgbClr val="9999FF"/>
              </a:solidFill>
              <a:ln>
                <a:solidFill>
                  <a:schemeClr val="tx2"/>
                </a:solidFill>
              </a:ln>
            </p:spPr>
            <p:txBody>
              <a:bodyPr wrap="square" rtlCol="0">
                <a:spAutoFit/>
              </a:bodyPr>
              <a:lstStyle/>
              <a:p>
                <a:r>
                  <a:rPr lang="en-US" altLang="zh-CN" sz="1100" b="1" dirty="0" smtClean="0">
                    <a:latin typeface="+mj-lt"/>
                  </a:rPr>
                  <a:t>network and </a:t>
                </a:r>
              </a:p>
              <a:p>
                <a:r>
                  <a:rPr lang="en-US" altLang="zh-CN" sz="1100" b="1" dirty="0" smtClean="0">
                    <a:latin typeface="+mj-lt"/>
                  </a:rPr>
                  <a:t>value chain</a:t>
                </a:r>
                <a:endParaRPr lang="zh-CN" altLang="en-US" sz="1100" b="1" dirty="0">
                  <a:latin typeface="+mj-lt"/>
                </a:endParaRPr>
              </a:p>
            </p:txBody>
          </p:sp>
          <p:pic>
            <p:nvPicPr>
              <p:cNvPr id="16" name="Picture 2"/>
              <p:cNvPicPr>
                <a:picLocks noChangeAspect="1" noChangeArrowheads="1"/>
              </p:cNvPicPr>
              <p:nvPr/>
            </p:nvPicPr>
            <p:blipFill>
              <a:blip r:embed="rId5" cstate="screen"/>
              <a:srcRect/>
              <a:stretch>
                <a:fillRect/>
              </a:stretch>
            </p:blipFill>
            <p:spPr bwMode="auto">
              <a:xfrm>
                <a:off x="1571604" y="4000504"/>
                <a:ext cx="649856" cy="571504"/>
              </a:xfrm>
              <a:prstGeom prst="rect">
                <a:avLst/>
              </a:prstGeom>
              <a:noFill/>
              <a:ln w="9525">
                <a:noFill/>
                <a:miter lim="800000"/>
                <a:headEnd/>
                <a:tailEnd/>
              </a:ln>
              <a:effectLst/>
            </p:spPr>
          </p:pic>
        </p:grpSp>
      </p:grpSp>
      <p:pic>
        <p:nvPicPr>
          <p:cNvPr id="22" name="Picture 2" descr="http://www.psenterprise.com/gproms/images/gproms_map_thn.png"/>
          <p:cNvPicPr>
            <a:picLocks noChangeAspect="1" noChangeArrowheads="1"/>
          </p:cNvPicPr>
          <p:nvPr/>
        </p:nvPicPr>
        <p:blipFill>
          <a:blip r:embed="rId6"/>
          <a:srcRect/>
          <a:stretch>
            <a:fillRect/>
          </a:stretch>
        </p:blipFill>
        <p:spPr bwMode="auto">
          <a:xfrm>
            <a:off x="6248400" y="3195622"/>
            <a:ext cx="2590800" cy="1515155"/>
          </a:xfrm>
          <a:prstGeom prst="rect">
            <a:avLst/>
          </a:prstGeom>
          <a:noFill/>
        </p:spPr>
      </p:pic>
      <p:grpSp>
        <p:nvGrpSpPr>
          <p:cNvPr id="6" name="组合 13"/>
          <p:cNvGrpSpPr/>
          <p:nvPr/>
        </p:nvGrpSpPr>
        <p:grpSpPr>
          <a:xfrm>
            <a:off x="5638800" y="4795822"/>
            <a:ext cx="3200400" cy="1147778"/>
            <a:chOff x="5786446" y="5233990"/>
            <a:chExt cx="3200400" cy="1147778"/>
          </a:xfrm>
        </p:grpSpPr>
        <p:pic>
          <p:nvPicPr>
            <p:cNvPr id="26" name="Picture 2" descr="http://www.psenterprise.com/gproms/images/hfpm_model_validation.png"/>
            <p:cNvPicPr>
              <a:picLocks noChangeAspect="1" noChangeArrowheads="1"/>
            </p:cNvPicPr>
            <p:nvPr/>
          </p:nvPicPr>
          <p:blipFill>
            <a:blip r:embed="rId7" cstate="print"/>
            <a:srcRect/>
            <a:stretch>
              <a:fillRect/>
            </a:stretch>
          </p:blipFill>
          <p:spPr bwMode="auto">
            <a:xfrm>
              <a:off x="5786446" y="5233990"/>
              <a:ext cx="1809019" cy="1147778"/>
            </a:xfrm>
            <a:prstGeom prst="rect">
              <a:avLst/>
            </a:prstGeom>
            <a:noFill/>
          </p:spPr>
        </p:pic>
        <p:pic>
          <p:nvPicPr>
            <p:cNvPr id="27" name="Picture 4" descr="Pulsed reactor concentration profiles"/>
            <p:cNvPicPr>
              <a:picLocks noChangeAspect="1" noChangeArrowheads="1"/>
            </p:cNvPicPr>
            <p:nvPr/>
          </p:nvPicPr>
          <p:blipFill>
            <a:blip r:embed="rId8"/>
            <a:srcRect/>
            <a:stretch>
              <a:fillRect/>
            </a:stretch>
          </p:blipFill>
          <p:spPr bwMode="auto">
            <a:xfrm>
              <a:off x="7767646" y="5233990"/>
              <a:ext cx="1219200" cy="1143000"/>
            </a:xfrm>
            <a:prstGeom prst="rect">
              <a:avLst/>
            </a:prstGeom>
            <a:noFill/>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29714</TotalTime>
  <Words>3688</Words>
  <Application>Microsoft Office PowerPoint</Application>
  <PresentationFormat>全屏显示(4:3)</PresentationFormat>
  <Paragraphs>549</Paragraphs>
  <Slides>42</Slides>
  <Notes>38</Notes>
  <HiddenSlides>0</HiddenSlides>
  <MMClips>0</MMClips>
  <ScaleCrop>false</ScaleCrop>
  <HeadingPairs>
    <vt:vector size="4" baseType="variant">
      <vt:variant>
        <vt:lpstr>主题</vt:lpstr>
      </vt:variant>
      <vt:variant>
        <vt:i4>3</vt:i4>
      </vt:variant>
      <vt:variant>
        <vt:lpstr>幻灯片标题</vt:lpstr>
      </vt:variant>
      <vt:variant>
        <vt:i4>42</vt:i4>
      </vt:variant>
    </vt:vector>
  </HeadingPairs>
  <TitlesOfParts>
    <vt:vector size="45" baseType="lpstr">
      <vt:lpstr>Office Theme</vt:lpstr>
      <vt:lpstr>Office 主题</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SETTING THE SCENE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dency</dc:creator>
  <cp:lastModifiedBy>院办</cp:lastModifiedBy>
  <cp:revision>1681</cp:revision>
  <dcterms:created xsi:type="dcterms:W3CDTF">2006-08-16T00:00:00Z</dcterms:created>
  <dcterms:modified xsi:type="dcterms:W3CDTF">2014-06-24T01:48:32Z</dcterms:modified>
</cp:coreProperties>
</file>